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961" r:id="rId2"/>
    <p:sldMasterId id="2147483997" r:id="rId3"/>
    <p:sldMasterId id="2147484009" r:id="rId4"/>
  </p:sldMasterIdLst>
  <p:notesMasterIdLst>
    <p:notesMasterId r:id="rId73"/>
  </p:notesMasterIdLst>
  <p:handoutMasterIdLst>
    <p:handoutMasterId r:id="rId74"/>
  </p:handoutMasterIdLst>
  <p:sldIdLst>
    <p:sldId id="257" r:id="rId5"/>
    <p:sldId id="258" r:id="rId6"/>
    <p:sldId id="259" r:id="rId7"/>
    <p:sldId id="413" r:id="rId8"/>
    <p:sldId id="260" r:id="rId9"/>
    <p:sldId id="261" r:id="rId10"/>
    <p:sldId id="412" r:id="rId11"/>
    <p:sldId id="422" r:id="rId12"/>
    <p:sldId id="423" r:id="rId13"/>
    <p:sldId id="421" r:id="rId14"/>
    <p:sldId id="418" r:id="rId15"/>
    <p:sldId id="414" r:id="rId16"/>
    <p:sldId id="415" r:id="rId17"/>
    <p:sldId id="458" r:id="rId18"/>
    <p:sldId id="401" r:id="rId19"/>
    <p:sldId id="474" r:id="rId20"/>
    <p:sldId id="275" r:id="rId21"/>
    <p:sldId id="266" r:id="rId22"/>
    <p:sldId id="420" r:id="rId23"/>
    <p:sldId id="419" r:id="rId24"/>
    <p:sldId id="426" r:id="rId25"/>
    <p:sldId id="409" r:id="rId26"/>
    <p:sldId id="456" r:id="rId27"/>
    <p:sldId id="475" r:id="rId28"/>
    <p:sldId id="267" r:id="rId29"/>
    <p:sldId id="473" r:id="rId30"/>
    <p:sldId id="455" r:id="rId31"/>
    <p:sldId id="424" r:id="rId32"/>
    <p:sldId id="293" r:id="rId33"/>
    <p:sldId id="315" r:id="rId34"/>
    <p:sldId id="316" r:id="rId35"/>
    <p:sldId id="349" r:id="rId36"/>
    <p:sldId id="427" r:id="rId37"/>
    <p:sldId id="476" r:id="rId38"/>
    <p:sldId id="434" r:id="rId39"/>
    <p:sldId id="428" r:id="rId40"/>
    <p:sldId id="429" r:id="rId41"/>
    <p:sldId id="435" r:id="rId42"/>
    <p:sldId id="437" r:id="rId43"/>
    <p:sldId id="440" r:id="rId44"/>
    <p:sldId id="441" r:id="rId45"/>
    <p:sldId id="442" r:id="rId46"/>
    <p:sldId id="457" r:id="rId47"/>
    <p:sldId id="461" r:id="rId48"/>
    <p:sldId id="462" r:id="rId49"/>
    <p:sldId id="463" r:id="rId50"/>
    <p:sldId id="464" r:id="rId51"/>
    <p:sldId id="465" r:id="rId52"/>
    <p:sldId id="466" r:id="rId53"/>
    <p:sldId id="467" r:id="rId54"/>
    <p:sldId id="468" r:id="rId55"/>
    <p:sldId id="469" r:id="rId56"/>
    <p:sldId id="470" r:id="rId57"/>
    <p:sldId id="471" r:id="rId58"/>
    <p:sldId id="472" r:id="rId59"/>
    <p:sldId id="459" r:id="rId60"/>
    <p:sldId id="446" r:id="rId61"/>
    <p:sldId id="447" r:id="rId62"/>
    <p:sldId id="477" r:id="rId63"/>
    <p:sldId id="430" r:id="rId64"/>
    <p:sldId id="478" r:id="rId65"/>
    <p:sldId id="479" r:id="rId66"/>
    <p:sldId id="449" r:id="rId67"/>
    <p:sldId id="451" r:id="rId68"/>
    <p:sldId id="452" r:id="rId69"/>
    <p:sldId id="453" r:id="rId70"/>
    <p:sldId id="454" r:id="rId71"/>
    <p:sldId id="448" r:id="rId7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9811DA-9252-4A07-AF15-FB7A40ED462D}">
          <p14:sldIdLst>
            <p14:sldId id="257"/>
            <p14:sldId id="258"/>
            <p14:sldId id="259"/>
            <p14:sldId id="413"/>
            <p14:sldId id="260"/>
            <p14:sldId id="261"/>
            <p14:sldId id="412"/>
            <p14:sldId id="422"/>
            <p14:sldId id="423"/>
            <p14:sldId id="421"/>
            <p14:sldId id="418"/>
            <p14:sldId id="414"/>
            <p14:sldId id="415"/>
            <p14:sldId id="458"/>
            <p14:sldId id="401"/>
            <p14:sldId id="474"/>
            <p14:sldId id="275"/>
            <p14:sldId id="266"/>
            <p14:sldId id="420"/>
            <p14:sldId id="419"/>
            <p14:sldId id="426"/>
          </p14:sldIdLst>
        </p14:section>
        <p14:section name="Раздел без заголовка" id="{10036FA6-C38B-43F5-A860-7C8827BC1ABD}">
          <p14:sldIdLst>
            <p14:sldId id="409"/>
            <p14:sldId id="456"/>
            <p14:sldId id="475"/>
            <p14:sldId id="267"/>
            <p14:sldId id="473"/>
            <p14:sldId id="455"/>
            <p14:sldId id="424"/>
            <p14:sldId id="293"/>
            <p14:sldId id="315"/>
            <p14:sldId id="316"/>
            <p14:sldId id="349"/>
            <p14:sldId id="427"/>
            <p14:sldId id="476"/>
            <p14:sldId id="434"/>
            <p14:sldId id="428"/>
            <p14:sldId id="429"/>
            <p14:sldId id="435"/>
            <p14:sldId id="437"/>
            <p14:sldId id="440"/>
            <p14:sldId id="441"/>
            <p14:sldId id="442"/>
            <p14:sldId id="457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59"/>
            <p14:sldId id="446"/>
            <p14:sldId id="447"/>
            <p14:sldId id="477"/>
            <p14:sldId id="430"/>
            <p14:sldId id="478"/>
            <p14:sldId id="479"/>
            <p14:sldId id="449"/>
            <p14:sldId id="451"/>
            <p14:sldId id="452"/>
            <p14:sldId id="453"/>
            <p14:sldId id="454"/>
            <p14:sldId id="4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8CB"/>
    <a:srgbClr val="7B7BDF"/>
    <a:srgbClr val="0000FF"/>
    <a:srgbClr val="F6FBFC"/>
    <a:srgbClr val="669900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8482" autoAdjust="0"/>
  </p:normalViewPr>
  <p:slideViewPr>
    <p:cSldViewPr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Сведения </a:t>
            </a:r>
            <a:r>
              <a:rPr lang="ru-RU" dirty="0" smtClean="0"/>
              <a:t>о</a:t>
            </a:r>
            <a:r>
              <a:rPr lang="ru-RU" baseline="0" dirty="0" smtClean="0"/>
              <a:t>б исполнении </a:t>
            </a:r>
            <a:r>
              <a:rPr lang="ru-RU" dirty="0" smtClean="0"/>
              <a:t>консолидированного </a:t>
            </a:r>
            <a:r>
              <a:rPr lang="ru-RU" dirty="0"/>
              <a:t>бюджета </a:t>
            </a:r>
            <a:br>
              <a:rPr lang="ru-RU" dirty="0"/>
            </a:br>
            <a:r>
              <a:rPr lang="ru-RU" dirty="0" smtClean="0"/>
              <a:t>Дергачевского муниципального района  за 2016 </a:t>
            </a:r>
            <a:r>
              <a:rPr lang="ru-RU" dirty="0"/>
              <a:t>год по налоговым </a:t>
            </a:r>
            <a:r>
              <a:rPr lang="ru-RU" dirty="0" smtClean="0"/>
              <a:t>доходам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731745428357203"/>
          <c:y val="9.992254538220309E-2"/>
          <c:w val="0.46066878296898839"/>
          <c:h val="0.619045152517171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FFCC"/>
              </a:solidFill>
            </c:spPr>
          </c:dPt>
          <c:dPt>
            <c:idx val="2"/>
            <c:bubble3D val="0"/>
            <c:spPr>
              <a:solidFill>
                <a:srgbClr val="9966FF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99FF33"/>
              </a:solidFill>
            </c:spPr>
          </c:dPt>
          <c:dPt>
            <c:idx val="6"/>
            <c:bubble3D val="0"/>
            <c:explosion val="1"/>
            <c:spPr>
              <a:solidFill>
                <a:srgbClr val="00CCFF"/>
              </a:solidFill>
            </c:spPr>
          </c:dPt>
          <c:dPt>
            <c:idx val="7"/>
            <c:bubble3D val="0"/>
            <c:spPr>
              <a:solidFill>
                <a:srgbClr val="FF66FF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34933665146843E-3"/>
                  <c:y val="-3.6155293088364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19790283040454E-2"/>
                  <c:y val="-6.31974336541266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5661906439801067E-3"/>
                  <c:y val="-5.014323712123978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49619277415923E-2"/>
                  <c:y val="7.668124817731117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Лист1!$A$5:$A$12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Единый налог на вмененный доход</c:v>
                </c:pt>
                <c:pt idx="4">
                  <c:v>Земельный налог</c:v>
                </c:pt>
                <c:pt idx="5">
                  <c:v>Сельскохозяйственный  налог</c:v>
                </c:pt>
                <c:pt idx="6">
                  <c:v>Государственнвя пошлина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Лист1!$B$5:$B$12</c:f>
              <c:numCache>
                <c:formatCode>#,##0.0</c:formatCode>
                <c:ptCount val="8"/>
                <c:pt idx="0">
                  <c:v>32621.9</c:v>
                </c:pt>
                <c:pt idx="1">
                  <c:v>14499.7</c:v>
                </c:pt>
                <c:pt idx="2">
                  <c:v>1063.4000000000001</c:v>
                </c:pt>
                <c:pt idx="3">
                  <c:v>2822.3</c:v>
                </c:pt>
                <c:pt idx="4">
                  <c:v>7338.7</c:v>
                </c:pt>
                <c:pt idx="5">
                  <c:v>5115.6000000000004</c:v>
                </c:pt>
                <c:pt idx="6">
                  <c:v>938</c:v>
                </c:pt>
              </c:numCache>
            </c:numRef>
          </c:val>
        </c:ser>
        <c:ser>
          <c:idx val="1"/>
          <c:order val="1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strRef>
              <c:f>Лист1!$A$5:$A$12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Единый налог на вмененный доход</c:v>
                </c:pt>
                <c:pt idx="4">
                  <c:v>Земельный налог</c:v>
                </c:pt>
                <c:pt idx="5">
                  <c:v>Сельскохозяйственный  налог</c:v>
                </c:pt>
                <c:pt idx="6">
                  <c:v>Государственнвя пошлина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multiLvlStrRef>
              <c:f>Лист2!#ССЫЛКА!</c:f>
            </c:multiLvl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Лист2!$B$7:$B$21</c:f>
              <c:strCache>
                <c:ptCount val="1"/>
                <c:pt idx="0">
                  <c:v>Управление образования администрации Дергачевского МР ООО "МТС "Ершовская" ГУЗ СО "Дергачевская районная больница" МО МВД России "Дергачевский" ООО "Русь" ООО "Дергачевский элеватор" ООО "Дергачи-птица" ГАУ СО ЦСЗН Дергачевского района ГБУ СО "Дергачевски</c:v>
                </c:pt>
              </c:strCache>
            </c:strRef>
          </c:tx>
          <c:cat>
            <c:multiLvlStrRef>
              <c:f>Лист2!#ССЫЛКА!</c:f>
            </c:multiLvl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01341501842665"/>
          <c:y val="0.59471376494604822"/>
          <c:w val="0.24943508446119345"/>
          <c:h val="0.38737795275590575"/>
        </c:manualLayout>
      </c:layout>
      <c:overlay val="0"/>
    </c:legend>
    <c:plotVisOnly val="1"/>
    <c:dispBlanksAs val="zero"/>
    <c:showDLblsOverMax val="0"/>
  </c:chart>
  <c:spPr>
    <a:gradFill>
      <a:gsLst>
        <a:gs pos="94200">
          <a:srgbClr val="EDFA88"/>
        </a:gs>
        <a:gs pos="100000">
          <a:srgbClr val="F0FC82">
            <a:lumMod val="100000"/>
            <a:alpha val="56000"/>
          </a:srgbClr>
        </a:gs>
        <a:gs pos="0">
          <a:schemeClr val="accent1">
            <a:tint val="44500"/>
            <a:satMod val="160000"/>
          </a:schemeClr>
        </a:gs>
        <a:gs pos="79203">
          <a:srgbClr val="EBF79C"/>
        </a:gs>
        <a:gs pos="14000">
          <a:schemeClr val="accent1">
            <a:tint val="23500"/>
            <a:satMod val="160000"/>
          </a:schemeClr>
        </a:gs>
      </a:gsLst>
      <a:lin ang="5400000" scaled="0"/>
    </a:gradFill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1598012407221"/>
          <c:y val="2.4844283683579337E-2"/>
          <c:w val="0.8722550306211756"/>
          <c:h val="0.6025302744139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 из областного бюджета (получение +)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9700</c:v>
                </c:pt>
                <c:pt idx="1">
                  <c:v>14500</c:v>
                </c:pt>
                <c:pt idx="2">
                  <c:v>1400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кредиты из областного бюджета (погашение -)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-2250</c:v>
                </c:pt>
                <c:pt idx="2">
                  <c:v>-3900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Изменение остатков средств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7344.6</c:v>
                </c:pt>
                <c:pt idx="1">
                  <c:v>814.6</c:v>
                </c:pt>
                <c:pt idx="2">
                  <c:v>-150.1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066240"/>
        <c:axId val="163067776"/>
      </c:barChart>
      <c:catAx>
        <c:axId val="1630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tailEnd type="stealth"/>
          </a:ln>
        </c:spPr>
        <c:crossAx val="163067776"/>
        <c:crosses val="autoZero"/>
        <c:auto val="1"/>
        <c:lblAlgn val="ctr"/>
        <c:lblOffset val="100"/>
        <c:tickLblSkip val="1"/>
        <c:noMultiLvlLbl val="0"/>
      </c:catAx>
      <c:valAx>
        <c:axId val="1630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06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94486096526921"/>
          <c:y val="0.71998255547165158"/>
          <c:w val="0.59875526823184522"/>
          <c:h val="0.2471666868139818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0"/>
      <c:rotY val="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6.562225325032045E-2"/>
          <c:y val="2.8025071390200457E-2"/>
          <c:w val="0.93437778387621118"/>
          <c:h val="0.800986915930746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4456101834455679E-3"/>
                  <c:y val="-2.53952705607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174464383812487E-3"/>
                  <c:y val="-5.850108852384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7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НДФЛ  </c:v>
                </c:pt>
                <c:pt idx="1">
                  <c:v>Акцизы</c:v>
                </c:pt>
                <c:pt idx="2">
                  <c:v>ЕНВД </c:v>
                </c:pt>
                <c:pt idx="3">
                  <c:v>ЕСХН </c:v>
                </c:pt>
                <c:pt idx="4">
                  <c:v>Налоги на имущество</c:v>
                </c:pt>
                <c:pt idx="5">
                  <c:v>Госпошлина </c:v>
                </c:pt>
                <c:pt idx="6">
                  <c:v>Доходы от использования имущества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29.9</c:v>
                </c:pt>
                <c:pt idx="1">
                  <c:v>2.4</c:v>
                </c:pt>
                <c:pt idx="2">
                  <c:v>3</c:v>
                </c:pt>
                <c:pt idx="3">
                  <c:v>3.7</c:v>
                </c:pt>
                <c:pt idx="4">
                  <c:v>6.6</c:v>
                </c:pt>
                <c:pt idx="5">
                  <c:v>0.8</c:v>
                </c:pt>
                <c:pt idx="6">
                  <c:v>5.4</c:v>
                </c:pt>
                <c:pt idx="7">
                  <c:v>0.1</c:v>
                </c:pt>
                <c:pt idx="8">
                  <c:v>1.9</c:v>
                </c:pt>
                <c:pt idx="9">
                  <c:v>1.5</c:v>
                </c:pt>
                <c:pt idx="1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038317158029668E-3"/>
                  <c:y val="-1.5202225112386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53549640075152E-3"/>
                  <c:y val="-5.43427116536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6499368922578E-3"/>
                  <c:y val="-2.581014033671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214477211796247E-3"/>
                  <c:y val="-4.408715804102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011183039282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036076924700766E-4"/>
                  <c:y val="-3.53954176121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101950192272478E-3"/>
                  <c:y val="-1.985319064717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1265753308986509E-3"/>
                  <c:y val="-3.581628768822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658791597412087E-16"/>
                  <c:y val="-2.2441968955865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534883720930232E-3"/>
                  <c:y val="-2.693036274703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7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НДФЛ  </c:v>
                </c:pt>
                <c:pt idx="1">
                  <c:v>Акцизы</c:v>
                </c:pt>
                <c:pt idx="2">
                  <c:v>ЕНВД </c:v>
                </c:pt>
                <c:pt idx="3">
                  <c:v>ЕСХН </c:v>
                </c:pt>
                <c:pt idx="4">
                  <c:v>Налоги на имущество</c:v>
                </c:pt>
                <c:pt idx="5">
                  <c:v>Госпошлина </c:v>
                </c:pt>
                <c:pt idx="6">
                  <c:v>Доходы от использования имущества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29.1</c:v>
                </c:pt>
                <c:pt idx="1">
                  <c:v>9.1999999999999993</c:v>
                </c:pt>
                <c:pt idx="2">
                  <c:v>3.3</c:v>
                </c:pt>
                <c:pt idx="3">
                  <c:v>3.1</c:v>
                </c:pt>
                <c:pt idx="4">
                  <c:v>8.9</c:v>
                </c:pt>
                <c:pt idx="5">
                  <c:v>1</c:v>
                </c:pt>
                <c:pt idx="6">
                  <c:v>3.6</c:v>
                </c:pt>
                <c:pt idx="7">
                  <c:v>0.1</c:v>
                </c:pt>
                <c:pt idx="8">
                  <c:v>2.2000000000000002</c:v>
                </c:pt>
                <c:pt idx="9">
                  <c:v>7.7</c:v>
                </c:pt>
                <c:pt idx="10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7.1891594945980592E-3"/>
                  <c:y val="-1.507428821849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2441968955865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426273458444941E-2"/>
                  <c:y val="-1.714438644527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7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НДФЛ  </c:v>
                </c:pt>
                <c:pt idx="1">
                  <c:v>Акцизы</c:v>
                </c:pt>
                <c:pt idx="2">
                  <c:v>ЕНВД </c:v>
                </c:pt>
                <c:pt idx="3">
                  <c:v>ЕСХН </c:v>
                </c:pt>
                <c:pt idx="4">
                  <c:v>Налоги на имущество</c:v>
                </c:pt>
                <c:pt idx="5">
                  <c:v>Госпошлина </c:v>
                </c:pt>
                <c:pt idx="6">
                  <c:v>Доходы от использования имущества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</c:v>
                </c:pt>
                <c:pt idx="10">
                  <c:v>Штрафы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32.6</c:v>
                </c:pt>
                <c:pt idx="1">
                  <c:v>14.5</c:v>
                </c:pt>
                <c:pt idx="2">
                  <c:v>2.8</c:v>
                </c:pt>
                <c:pt idx="3">
                  <c:v>5.0999999999999996</c:v>
                </c:pt>
                <c:pt idx="4">
                  <c:v>8.4</c:v>
                </c:pt>
                <c:pt idx="5">
                  <c:v>0.9</c:v>
                </c:pt>
                <c:pt idx="6">
                  <c:v>3.7</c:v>
                </c:pt>
                <c:pt idx="7">
                  <c:v>0.2</c:v>
                </c:pt>
                <c:pt idx="8">
                  <c:v>1.8</c:v>
                </c:pt>
                <c:pt idx="9">
                  <c:v>16.7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7501952"/>
        <c:axId val="57511936"/>
        <c:axId val="0"/>
      </c:bar3DChart>
      <c:catAx>
        <c:axId val="57501952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low"/>
        <c:txPr>
          <a:bodyPr rot="-5400000" vert="horz" anchor="t" anchorCtr="0"/>
          <a:lstStyle/>
          <a:p>
            <a:pPr>
              <a:defRPr sz="1100" baseline="0"/>
            </a:pPr>
            <a:endParaRPr lang="ru-RU"/>
          </a:p>
        </c:txPr>
        <c:crossAx val="57511936"/>
        <c:crosses val="autoZero"/>
        <c:auto val="0"/>
        <c:lblAlgn val="ctr"/>
        <c:lblOffset val="10"/>
        <c:tickLblSkip val="1"/>
        <c:noMultiLvlLbl val="0"/>
      </c:catAx>
      <c:valAx>
        <c:axId val="57511936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8811">
            <a:noFill/>
          </a:ln>
        </c:spPr>
        <c:crossAx val="57501952"/>
        <c:crosses val="autoZero"/>
        <c:crossBetween val="between"/>
        <c:majorUnit val="5"/>
        <c:minorUnit val="1"/>
      </c:valAx>
      <c:spPr>
        <a:noFill/>
        <a:ln w="23440">
          <a:noFill/>
        </a:ln>
      </c:spPr>
    </c:plotArea>
    <c:legend>
      <c:legendPos val="b"/>
      <c:layout>
        <c:manualLayout>
          <c:xMode val="edge"/>
          <c:yMode val="edge"/>
          <c:x val="5.4943004944149392E-3"/>
          <c:y val="0.94133333568944555"/>
          <c:w val="0.41197651529023988"/>
          <c:h val="5.86666643105544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6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10564304461937E-2"/>
          <c:y val="7.9529249490373877E-2"/>
          <c:w val="0.90862868648401018"/>
          <c:h val="0.874228549060345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'межбюджетка областная'!$A$6</c:f>
              <c:strCache>
                <c:ptCount val="1"/>
                <c:pt idx="0">
                  <c:v>Дотации бюджетам субъектов Российской Федерации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2.7083333333333435E-2"/>
                  <c:y val="6.502897936478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499999999999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583333333333261E-2"/>
                  <c:y val="6.109696473165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37500000000004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областная'!$B$6:$K$6</c:f>
              <c:numCache>
                <c:formatCode>#,##0.0</c:formatCode>
                <c:ptCount val="6"/>
                <c:pt idx="0">
                  <c:v>161160.70000000001</c:v>
                </c:pt>
                <c:pt idx="1">
                  <c:v>122746</c:v>
                </c:pt>
                <c:pt idx="2">
                  <c:v>137302.1</c:v>
                </c:pt>
                <c:pt idx="3">
                  <c:v>98040.2</c:v>
                </c:pt>
                <c:pt idx="4">
                  <c:v>74882.8</c:v>
                </c:pt>
                <c:pt idx="5">
                  <c:v>83209.5</c:v>
                </c:pt>
              </c:numCache>
            </c:numRef>
          </c:val>
        </c:ser>
        <c:ser>
          <c:idx val="1"/>
          <c:order val="1"/>
          <c:tx>
            <c:strRef>
              <c:f>'межбюджетка областная'!$A$7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областная'!$B$7:$K$7</c:f>
            </c:numRef>
          </c:val>
        </c:ser>
        <c:ser>
          <c:idx val="2"/>
          <c:order val="2"/>
          <c:tx>
            <c:strRef>
              <c:f>'межбюджетка областная'!$A$8</c:f>
              <c:strCache>
                <c:ptCount val="1"/>
                <c:pt idx="0">
                  <c:v>Субсидии бюджетам субъектов Российской Федерации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1.7708333333333333E-2"/>
                  <c:y val="4.204144683385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0416666666667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00000000000001E-2"/>
                  <c:y val="2.240222040160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138888888888885E-3"/>
                  <c:y val="1.0546114189989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6683E-3"/>
                  <c:y val="2.10210225121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416666666666667E-3"/>
                  <c:y val="-6.5165169787791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416666666665903E-3"/>
                  <c:y val="-0.13453454407802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6683E-3"/>
                  <c:y val="-0.12803165624570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124999999999854E-3"/>
                  <c:y val="7.777778329510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областная'!$B$8:$K$8</c:f>
              <c:numCache>
                <c:formatCode>#,##0.0</c:formatCode>
                <c:ptCount val="6"/>
                <c:pt idx="0">
                  <c:v>18592.8</c:v>
                </c:pt>
                <c:pt idx="1">
                  <c:v>40446.199999999997</c:v>
                </c:pt>
                <c:pt idx="2">
                  <c:v>31634.6</c:v>
                </c:pt>
                <c:pt idx="3">
                  <c:v>6624.3</c:v>
                </c:pt>
                <c:pt idx="4">
                  <c:v>1300</c:v>
                </c:pt>
                <c:pt idx="5">
                  <c:v>20186.900000000001</c:v>
                </c:pt>
              </c:numCache>
            </c:numRef>
          </c:val>
        </c:ser>
        <c:ser>
          <c:idx val="3"/>
          <c:order val="3"/>
          <c:tx>
            <c:strRef>
              <c:f>'межбюджетка областная'!$A$9</c:f>
              <c:strCache>
                <c:ptCount val="1"/>
                <c:pt idx="0">
                  <c:v>Субвенции бюджетам субъектов Российской Федерации 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6.1737751531058616E-3"/>
                  <c:y val="2.059914644922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180555555555557E-2"/>
                  <c:y val="1.62970066034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67E-3"/>
                  <c:y val="8.4738763971521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666666666666701E-2"/>
                  <c:y val="8.1462619642209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2499999999998772E-3"/>
                  <c:y val="2.31231247634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областная'!$B$9:$K$9</c:f>
              <c:numCache>
                <c:formatCode>#,##0.0</c:formatCode>
                <c:ptCount val="6"/>
                <c:pt idx="0">
                  <c:v>140341.6</c:v>
                </c:pt>
                <c:pt idx="1">
                  <c:v>179072.4</c:v>
                </c:pt>
                <c:pt idx="2">
                  <c:v>153937.9</c:v>
                </c:pt>
                <c:pt idx="3">
                  <c:v>185054.1</c:v>
                </c:pt>
                <c:pt idx="4">
                  <c:v>177099.4</c:v>
                </c:pt>
                <c:pt idx="5">
                  <c:v>178053.9</c:v>
                </c:pt>
              </c:numCache>
            </c:numRef>
          </c:val>
        </c:ser>
        <c:ser>
          <c:idx val="4"/>
          <c:order val="4"/>
          <c:tx>
            <c:strRef>
              <c:f>'межбюджетка областная'!$A$10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3.0176263123359661E-2"/>
                  <c:y val="-1.051051125609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17257217847771E-2"/>
                  <c:y val="-2.522522701462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25E-2"/>
                  <c:y val="-2.31231247634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031003937007904E-2"/>
                  <c:y val="6.2407101744405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244996719160241E-2"/>
                  <c:y val="-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916666666666672E-2"/>
                  <c:y val="8.1462619642209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958333333333328E-2"/>
                  <c:y val="4.0731309821104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791666666666794E-2"/>
                  <c:y val="2.0365654910552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4027668416448054E-2"/>
                  <c:y val="6.109696473165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902777777777866E-2"/>
                  <c:y val="1.254700737926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232939632545941E-3"/>
                  <c:y val="1.675131242213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областная'!$B$10:$K$10</c:f>
              <c:numCache>
                <c:formatCode>#,##0.0</c:formatCode>
                <c:ptCount val="6"/>
                <c:pt idx="0">
                  <c:v>35688</c:v>
                </c:pt>
                <c:pt idx="1">
                  <c:v>21900.400000000001</c:v>
                </c:pt>
                <c:pt idx="2">
                  <c:v>15937.7</c:v>
                </c:pt>
                <c:pt idx="3">
                  <c:v>8130.1</c:v>
                </c:pt>
                <c:pt idx="4">
                  <c:v>12954.6</c:v>
                </c:pt>
                <c:pt idx="5">
                  <c:v>1708.1</c:v>
                </c:pt>
              </c:numCache>
            </c:numRef>
          </c:val>
        </c:ser>
        <c:ser>
          <c:idx val="5"/>
          <c:order val="5"/>
          <c:tx>
            <c:strRef>
              <c:f>'межбюджетка областная'!$A$11</c:f>
              <c:strCache>
                <c:ptCount val="1"/>
                <c:pt idx="0">
                  <c:v>Безвозмездные поступления от государственной корпорации Фонд содействия реформированию жилищно-коммунального хозяйства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3"/>
              <c:layout>
                <c:manualLayout>
                  <c:x val="-4.7996965223097349E-2"/>
                  <c:y val="-3.1531533768286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429461942257517E-4"/>
                  <c:y val="-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423146325459252E-2"/>
                  <c:y val="-1.766872905003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500000000000001E-2"/>
                  <c:y val="-1.891892026097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000000000000001E-2"/>
                  <c:y val="-8.4084090048764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94444444444439E-2"/>
                  <c:y val="-6.3718842352031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46073928258978E-2"/>
                  <c:y val="1.83996475939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7723671259842673E-2"/>
                  <c:y val="4.2042045024381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'межбюджетка областная'!$B$5:$K$5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'межбюджетка областная'!$B$11:$K$11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891072"/>
        <c:axId val="59397248"/>
        <c:axId val="0"/>
      </c:bar3DChart>
      <c:catAx>
        <c:axId val="598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397248"/>
        <c:crosses val="autoZero"/>
        <c:auto val="1"/>
        <c:lblAlgn val="ctr"/>
        <c:lblOffset val="100"/>
        <c:noMultiLvlLbl val="0"/>
      </c:catAx>
      <c:valAx>
        <c:axId val="593972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8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277777777777693E-2"/>
          <c:y val="8.5748006840571695E-4"/>
          <c:w val="0.82546653543307091"/>
          <c:h val="0.10654032041714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43076268158316E-3"/>
          <c:y val="9.3701953201615645E-2"/>
          <c:w val="0.62519853479330889"/>
          <c:h val="0.906298046798385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explosion val="4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Межбюджетные трансферты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30976.6</c:v>
                </c:pt>
                <c:pt idx="1">
                  <c:v>19921</c:v>
                </c:pt>
                <c:pt idx="2">
                  <c:v>244852.3</c:v>
                </c:pt>
                <c:pt idx="3">
                  <c:v>36551.199999999997</c:v>
                </c:pt>
                <c:pt idx="4">
                  <c:v>10467.200000000001</c:v>
                </c:pt>
                <c:pt idx="5">
                  <c:v>2601.4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31773236612178"/>
          <c:y val="6.5986413571235594E-2"/>
          <c:w val="0.34668226763387977"/>
          <c:h val="0.83617166285762201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Baskerville Old Fac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246469.4</c:v>
                </c:pt>
                <c:pt idx="1">
                  <c:v>230253.8</c:v>
                </c:pt>
                <c:pt idx="2">
                  <c:v>244852.3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441344"/>
        <c:axId val="62442880"/>
        <c:axId val="0"/>
      </c:bar3DChart>
      <c:catAx>
        <c:axId val="6244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62442880"/>
        <c:crosses val="autoZero"/>
        <c:auto val="1"/>
        <c:lblAlgn val="ctr"/>
        <c:lblOffset val="100"/>
        <c:noMultiLvlLbl val="0"/>
      </c:catAx>
      <c:valAx>
        <c:axId val="62442880"/>
        <c:scaling>
          <c:orientation val="minMax"/>
          <c:max val="30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441344"/>
        <c:crosses val="autoZero"/>
        <c:crossBetween val="between"/>
        <c:majorUnit val="50000"/>
        <c:min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38737874154333773"/>
          <c:y val="1.917057525009302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740318327203463"/>
          <c:y val="0.13858423943233403"/>
          <c:w val="0.38686252771618695"/>
          <c:h val="0.616803882113323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43551.199999999997</c:v>
                </c:pt>
                <c:pt idx="1">
                  <c:v>39596.5</c:v>
                </c:pt>
                <c:pt idx="2">
                  <c:v>36551.199999999997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38368"/>
        <c:axId val="61777024"/>
        <c:axId val="0"/>
      </c:bar3DChart>
      <c:catAx>
        <c:axId val="6173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61777024"/>
        <c:crosses val="autoZero"/>
        <c:auto val="1"/>
        <c:lblAlgn val="ctr"/>
        <c:lblOffset val="100"/>
        <c:noMultiLvlLbl val="0"/>
      </c:catAx>
      <c:valAx>
        <c:axId val="617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3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Социальная политика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11480.2</c:v>
                </c:pt>
                <c:pt idx="1">
                  <c:v>8471.9</c:v>
                </c:pt>
                <c:pt idx="2">
                  <c:v>10467.200000000001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52448"/>
        <c:axId val="61753984"/>
        <c:axId val="0"/>
      </c:bar3DChart>
      <c:catAx>
        <c:axId val="617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61753984"/>
        <c:crosses val="autoZero"/>
        <c:auto val="1"/>
        <c:lblAlgn val="ctr"/>
        <c:lblOffset val="100"/>
        <c:noMultiLvlLbl val="0"/>
      </c:catAx>
      <c:valAx>
        <c:axId val="6175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5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в социальной сфере  на 2014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0.83899999999999997</c:v>
                </c:pt>
                <c:pt idx="1">
                  <c:v>0.125</c:v>
                </c:pt>
                <c:pt idx="2">
                  <c:v>3.5999999999999997E-2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6">
        <a:lumMod val="60000"/>
        <a:lumOff val="4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.14056721883061665"/>
          <c:w val="0.88457946308933233"/>
          <c:h val="0.8107486627453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'помощь поселениям'!$A$5</c:f>
              <c:strCache>
                <c:ptCount val="1"/>
                <c:pt idx="0">
                  <c:v>Дотации на выравнивание бюджетной обеспеченности 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7"/>
              <c:layout>
                <c:manualLayout>
                  <c:x val="6.2499999999999492E-3"/>
                  <c:y val="-6.1336172291215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514E-3"/>
                  <c:y val="-2.0445390763738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3333333333332586E-3"/>
                  <c:y val="-6.1336172291215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поселениям'!$B$4:$F$4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'помощь поселениям'!$B$5:$F$5</c:f>
              <c:numCache>
                <c:formatCode>#,##0.0</c:formatCode>
                <c:ptCount val="5"/>
                <c:pt idx="0">
                  <c:v>5802.6</c:v>
                </c:pt>
                <c:pt idx="1">
                  <c:v>4654.8</c:v>
                </c:pt>
                <c:pt idx="2">
                  <c:v>4317.6000000000004</c:v>
                </c:pt>
                <c:pt idx="3">
                  <c:v>1934.6</c:v>
                </c:pt>
                <c:pt idx="4">
                  <c:v>2474.3000000000002</c:v>
                </c:pt>
              </c:numCache>
            </c:numRef>
          </c:val>
        </c:ser>
        <c:ser>
          <c:idx val="1"/>
          <c:order val="1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delete val="1"/>
            </c:dLbl>
            <c:dLbl>
              <c:idx val="4"/>
              <c:layout>
                <c:manualLayout>
                  <c:x val="-7.6388006448121131E-17"/>
                  <c:y val="-3.680170337472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666666666665885E-3"/>
                  <c:y val="-3.475716429835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99999999999492E-3"/>
                  <c:y val="-2.248992984011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500000000000001E-2"/>
                  <c:y val="-1.02226953818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916666666666919E-3"/>
                  <c:y val="-1.226723445824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833333333333428E-3"/>
                  <c:y val="-2.871611478332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поселениям'!$B$4:$F$4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'помощь районам'!#ССЫЛКА!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cat>
            <c:numRef>
              <c:f>'помощь поселениям'!$B$4:$F$4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'помощь районам'!#ССЫЛКА!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'помощь поселениям'!$A$6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2.0833333333333624E-3"/>
                  <c:y val="-4.516486955532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94003224060491E-17"/>
                  <c:y val="-1.580770434436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06594782212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742311303308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416666666666667E-3"/>
                  <c:y val="-4.742311303308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416666666666667E-3"/>
                  <c:y val="-5.645608694415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249999999999343E-3"/>
                  <c:y val="-4.516486955532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99999999999492E-3"/>
                  <c:y val="-4.968135651085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833333333333428E-3"/>
                  <c:y val="-5.4197843466385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66666666666683E-3"/>
                  <c:y val="-5.193959998861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2500000000000001E-2"/>
                  <c:y val="-4.742311303308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'помощь поселениям'!$B$4:$F$4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'помощь поселениям'!$B$6:$F$6</c:f>
              <c:numCache>
                <c:formatCode>#,##0.0</c:formatCode>
                <c:ptCount val="5"/>
                <c:pt idx="0">
                  <c:v>712</c:v>
                </c:pt>
                <c:pt idx="1">
                  <c:v>0</c:v>
                </c:pt>
                <c:pt idx="2">
                  <c:v>115</c:v>
                </c:pt>
                <c:pt idx="3">
                  <c:v>867.9</c:v>
                </c:pt>
                <c:pt idx="4">
                  <c:v>127.1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871552"/>
        <c:axId val="162885632"/>
        <c:axId val="0"/>
      </c:bar3DChart>
      <c:catAx>
        <c:axId val="1628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885632"/>
        <c:crosses val="autoZero"/>
        <c:auto val="1"/>
        <c:lblAlgn val="ctr"/>
        <c:lblOffset val="100"/>
        <c:noMultiLvlLbl val="0"/>
      </c:catAx>
      <c:valAx>
        <c:axId val="16288563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  <a:effectLst/>
          </c:spPr>
        </c:majorGridlines>
        <c:numFmt formatCode="#,##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8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1111111111111125E-2"/>
          <c:y val="1.9260524023414705E-2"/>
          <c:w val="0.88666928687433544"/>
          <c:h val="8.582137107841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 dirty="0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 dirty="0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 dirty="0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 dirty="0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 dirty="0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EF62816C-3AD1-4FCC-99D3-D2A29FE6A210}" type="presOf" srcId="{73D9929A-4AE6-4F97-BA74-8AFCD9A206B7}" destId="{E5FC38C0-F874-4D67-AF4E-5B61D8528333}" srcOrd="0" destOrd="0" presId="urn:microsoft.com/office/officeart/2005/8/layout/orgChart1"/>
    <dgm:cxn modelId="{DFAE8E2C-E014-4958-8D9F-8022682AE9C4}" type="presOf" srcId="{11CB86F8-31C1-4608-BCC5-247E331BAD1E}" destId="{5C3169FC-2904-40E9-BED3-B6AB9616B8F1}" srcOrd="1" destOrd="0" presId="urn:microsoft.com/office/officeart/2005/8/layout/orgChart1"/>
    <dgm:cxn modelId="{56C038CC-80E0-4154-8B03-87BBEBDE3ED9}" type="presOf" srcId="{93FA7CE8-AEE6-43B9-836C-3F03118B3842}" destId="{8D16B8B8-EC00-4610-BCC6-ACE28551BF93}" srcOrd="0" destOrd="0" presId="urn:microsoft.com/office/officeart/2005/8/layout/orgChart1"/>
    <dgm:cxn modelId="{A18488C1-8C1C-4F3C-9DF8-0B6323F54486}" type="presOf" srcId="{11CB86F8-31C1-4608-BCC5-247E331BAD1E}" destId="{F495F80B-6FEE-4FC2-B820-6BD21D72101E}" srcOrd="0" destOrd="0" presId="urn:microsoft.com/office/officeart/2005/8/layout/orgChart1"/>
    <dgm:cxn modelId="{BC0796AF-5DFB-4D4B-B4C7-3D33A4945399}" type="presOf" srcId="{824CACDD-E03A-427C-8B7A-DB5388A5BD8D}" destId="{D7C56106-E809-407C-94C9-8E39E21EEBEA}" srcOrd="0" destOrd="0" presId="urn:microsoft.com/office/officeart/2005/8/layout/orgChart1"/>
    <dgm:cxn modelId="{C285EB7F-2036-475A-A747-E87C588AF7A3}" type="presOf" srcId="{01A86283-4B1C-4FDB-903B-896A03C158D5}" destId="{5686F5E6-E730-4A4F-B86A-D334955A4BF3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921C6CA9-E541-4ED7-9586-26058602BE8D}" type="presOf" srcId="{5E6F24EC-07DA-4409-8D2A-E1F358F0D53E}" destId="{42131694-B3C1-48DA-9A89-0ED8F63CDD47}" srcOrd="0" destOrd="0" presId="urn:microsoft.com/office/officeart/2005/8/layout/orgChart1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A6BBC212-144D-41A0-AB21-91E7243D2747}" type="presOf" srcId="{9F3D15E7-183E-4168-819E-A5AE67C70800}" destId="{1C9FE83A-22D2-43B9-8B78-355219D6DADC}" srcOrd="0" destOrd="0" presId="urn:microsoft.com/office/officeart/2005/8/layout/orgChart1"/>
    <dgm:cxn modelId="{8993890F-8BE8-4E89-8CD6-6C4D1A62CAEB}" type="presOf" srcId="{01A86283-4B1C-4FDB-903B-896A03C158D5}" destId="{D4F812AF-0900-4CE7-AA23-35A4E46C6FD1}" srcOrd="1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6635F829-3361-465D-A959-5DD2227DE972}" type="presOf" srcId="{84644A64-B651-4593-8A15-954557571337}" destId="{E349FB01-D2F9-4802-9005-7EF140881356}" srcOrd="1" destOrd="0" presId="urn:microsoft.com/office/officeart/2005/8/layout/orgChart1"/>
    <dgm:cxn modelId="{789A4D9B-9D80-4DD5-9138-54DF8F9F8A76}" type="presOf" srcId="{81ED6989-DB09-4163-9FE8-4274D9FB393B}" destId="{F7736AB3-14FB-442A-8C59-ED1D80EA616A}" srcOrd="1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D4260F37-99C7-4E85-9422-1AB560C478B8}" type="presOf" srcId="{81ED6989-DB09-4163-9FE8-4274D9FB393B}" destId="{91937533-898F-4FC5-A9E4-FE0BA78B0BED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4806EF44-2322-4E71-A350-3CB84073AC50}" type="presOf" srcId="{195A0E0D-9849-4724-AEF3-DAF6E0352555}" destId="{398FFEDC-BFFB-4687-A7AC-A133982093F8}" srcOrd="0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6FA9E251-9D61-440C-B9B5-6597C705185B}" type="presOf" srcId="{824CACDD-E03A-427C-8B7A-DB5388A5BD8D}" destId="{520DCA23-E61E-4D60-8C01-FF734DB21588}" srcOrd="1" destOrd="0" presId="urn:microsoft.com/office/officeart/2005/8/layout/orgChart1"/>
    <dgm:cxn modelId="{257B8586-CE8E-4CF9-926D-7C7F15986D90}" type="presOf" srcId="{31A4F4FA-6743-4237-978E-3C0F106CB502}" destId="{30FDE77F-0DE1-4507-9AB4-E4873006176F}" srcOrd="0" destOrd="0" presId="urn:microsoft.com/office/officeart/2005/8/layout/orgChart1"/>
    <dgm:cxn modelId="{7166A256-A1EF-46F4-8A38-1B2B7F5A57CF}" type="presOf" srcId="{EEC18031-8BE0-4AC6-8896-41712D10D7F6}" destId="{D98FBD44-D81E-49B1-AA21-CF1552747F22}" srcOrd="0" destOrd="0" presId="urn:microsoft.com/office/officeart/2005/8/layout/orgChart1"/>
    <dgm:cxn modelId="{CE21AD6B-0016-444D-8F18-2F186B1BD650}" type="presOf" srcId="{9F3D15E7-183E-4168-819E-A5AE67C70800}" destId="{E3D274F6-EF38-4457-99ED-3B36F1F9CCE6}" srcOrd="1" destOrd="0" presId="urn:microsoft.com/office/officeart/2005/8/layout/orgChart1"/>
    <dgm:cxn modelId="{036D9EE4-6D87-452A-9CB6-530DB286B212}" type="presOf" srcId="{84644A64-B651-4593-8A15-954557571337}" destId="{F9F59E84-68E7-4AB6-8042-6BADE1906BFB}" srcOrd="0" destOrd="0" presId="urn:microsoft.com/office/officeart/2005/8/layout/orgChart1"/>
    <dgm:cxn modelId="{FAB34B18-C5B2-478D-99B2-16CE9B2E04C5}" type="presParOf" srcId="{398FFEDC-BFFB-4687-A7AC-A133982093F8}" destId="{5BD874B2-AFE1-40B2-848A-6C041981297C}" srcOrd="0" destOrd="0" presId="urn:microsoft.com/office/officeart/2005/8/layout/orgChart1"/>
    <dgm:cxn modelId="{8376FE93-C9E5-4903-9B66-841F7197A0EA}" type="presParOf" srcId="{5BD874B2-AFE1-40B2-848A-6C041981297C}" destId="{A93F08A3-CEE2-4CEC-875D-F7FE952BE28D}" srcOrd="0" destOrd="0" presId="urn:microsoft.com/office/officeart/2005/8/layout/orgChart1"/>
    <dgm:cxn modelId="{C7A62019-850E-4BFB-9D65-B344007A89C4}" type="presParOf" srcId="{A93F08A3-CEE2-4CEC-875D-F7FE952BE28D}" destId="{D7C56106-E809-407C-94C9-8E39E21EEBEA}" srcOrd="0" destOrd="0" presId="urn:microsoft.com/office/officeart/2005/8/layout/orgChart1"/>
    <dgm:cxn modelId="{A273C3A7-BF8A-4884-9C83-E3673B3E9122}" type="presParOf" srcId="{A93F08A3-CEE2-4CEC-875D-F7FE952BE28D}" destId="{520DCA23-E61E-4D60-8C01-FF734DB21588}" srcOrd="1" destOrd="0" presId="urn:microsoft.com/office/officeart/2005/8/layout/orgChart1"/>
    <dgm:cxn modelId="{0DE255AB-AC94-401F-8E6B-86150E304A4E}" type="presParOf" srcId="{5BD874B2-AFE1-40B2-848A-6C041981297C}" destId="{B7096D27-90B6-478D-8DB2-11220FD707AF}" srcOrd="1" destOrd="0" presId="urn:microsoft.com/office/officeart/2005/8/layout/orgChart1"/>
    <dgm:cxn modelId="{AAC23F8E-A706-4964-A396-618D9453816F}" type="presParOf" srcId="{B7096D27-90B6-478D-8DB2-11220FD707AF}" destId="{30FDE77F-0DE1-4507-9AB4-E4873006176F}" srcOrd="0" destOrd="0" presId="urn:microsoft.com/office/officeart/2005/8/layout/orgChart1"/>
    <dgm:cxn modelId="{AD30EDF5-D98A-4ECE-9E51-CE887FE7F265}" type="presParOf" srcId="{B7096D27-90B6-478D-8DB2-11220FD707AF}" destId="{F9725548-D4CF-419F-A724-9207DF64A0B3}" srcOrd="1" destOrd="0" presId="urn:microsoft.com/office/officeart/2005/8/layout/orgChart1"/>
    <dgm:cxn modelId="{A4FFC0F2-CC5F-4C90-AB07-614C96F3A57A}" type="presParOf" srcId="{F9725548-D4CF-419F-A724-9207DF64A0B3}" destId="{184D3D69-D2D7-4502-9191-669AAD37B54B}" srcOrd="0" destOrd="0" presId="urn:microsoft.com/office/officeart/2005/8/layout/orgChart1"/>
    <dgm:cxn modelId="{7BBF4F4C-F052-4907-AA8E-C086BF6B2C90}" type="presParOf" srcId="{184D3D69-D2D7-4502-9191-669AAD37B54B}" destId="{91937533-898F-4FC5-A9E4-FE0BA78B0BED}" srcOrd="0" destOrd="0" presId="urn:microsoft.com/office/officeart/2005/8/layout/orgChart1"/>
    <dgm:cxn modelId="{E64AB1F7-F8D0-458B-93B4-ECF5C1C4C573}" type="presParOf" srcId="{184D3D69-D2D7-4502-9191-669AAD37B54B}" destId="{F7736AB3-14FB-442A-8C59-ED1D80EA616A}" srcOrd="1" destOrd="0" presId="urn:microsoft.com/office/officeart/2005/8/layout/orgChart1"/>
    <dgm:cxn modelId="{D3B1C53A-DF36-4165-B7EC-ECE135A56369}" type="presParOf" srcId="{F9725548-D4CF-419F-A724-9207DF64A0B3}" destId="{7BADFCDB-E98D-46F4-9C6A-0B18648C6962}" srcOrd="1" destOrd="0" presId="urn:microsoft.com/office/officeart/2005/8/layout/orgChart1"/>
    <dgm:cxn modelId="{24C485AC-8E59-438C-A217-C1CCC08DB5D6}" type="presParOf" srcId="{F9725548-D4CF-419F-A724-9207DF64A0B3}" destId="{1E168AC0-FCF6-4950-AD56-E0162207CD4C}" srcOrd="2" destOrd="0" presId="urn:microsoft.com/office/officeart/2005/8/layout/orgChart1"/>
    <dgm:cxn modelId="{5B444904-5350-4E62-9721-4FA7045D4E0F}" type="presParOf" srcId="{B7096D27-90B6-478D-8DB2-11220FD707AF}" destId="{42131694-B3C1-48DA-9A89-0ED8F63CDD47}" srcOrd="2" destOrd="0" presId="urn:microsoft.com/office/officeart/2005/8/layout/orgChart1"/>
    <dgm:cxn modelId="{B9416BED-BE6B-4BEA-8501-86ED4C185ACB}" type="presParOf" srcId="{B7096D27-90B6-478D-8DB2-11220FD707AF}" destId="{CE0DC93D-466F-45F6-AE6B-84553C0CB8AA}" srcOrd="3" destOrd="0" presId="urn:microsoft.com/office/officeart/2005/8/layout/orgChart1"/>
    <dgm:cxn modelId="{9E30485D-645D-45D5-BE07-0060A6CB7CFE}" type="presParOf" srcId="{CE0DC93D-466F-45F6-AE6B-84553C0CB8AA}" destId="{A544FF7E-3AA1-4012-A8F5-5B7E24307511}" srcOrd="0" destOrd="0" presId="urn:microsoft.com/office/officeart/2005/8/layout/orgChart1"/>
    <dgm:cxn modelId="{DF106639-14D6-4DC4-A14B-3D6F5F5D2181}" type="presParOf" srcId="{A544FF7E-3AA1-4012-A8F5-5B7E24307511}" destId="{F495F80B-6FEE-4FC2-B820-6BD21D72101E}" srcOrd="0" destOrd="0" presId="urn:microsoft.com/office/officeart/2005/8/layout/orgChart1"/>
    <dgm:cxn modelId="{6F236B52-2ED5-4A2E-8664-DB7128F36E22}" type="presParOf" srcId="{A544FF7E-3AA1-4012-A8F5-5B7E24307511}" destId="{5C3169FC-2904-40E9-BED3-B6AB9616B8F1}" srcOrd="1" destOrd="0" presId="urn:microsoft.com/office/officeart/2005/8/layout/orgChart1"/>
    <dgm:cxn modelId="{E79A352A-22AC-441C-9195-DBFA3AD6434B}" type="presParOf" srcId="{CE0DC93D-466F-45F6-AE6B-84553C0CB8AA}" destId="{06856941-3E6A-4767-9273-EB6AA5E571AF}" srcOrd="1" destOrd="0" presId="urn:microsoft.com/office/officeart/2005/8/layout/orgChart1"/>
    <dgm:cxn modelId="{D6BEE07D-F53C-4AEE-8C12-03FEF1393859}" type="presParOf" srcId="{CE0DC93D-466F-45F6-AE6B-84553C0CB8AA}" destId="{19D5C736-565F-4332-886E-AC2D16E7C748}" srcOrd="2" destOrd="0" presId="urn:microsoft.com/office/officeart/2005/8/layout/orgChart1"/>
    <dgm:cxn modelId="{C4E7EF67-1739-4750-BBAD-F1B4DC990F1E}" type="presParOf" srcId="{B7096D27-90B6-478D-8DB2-11220FD707AF}" destId="{8D16B8B8-EC00-4610-BCC6-ACE28551BF93}" srcOrd="4" destOrd="0" presId="urn:microsoft.com/office/officeart/2005/8/layout/orgChart1"/>
    <dgm:cxn modelId="{EE9C3C9B-9E2C-4210-8E1C-A9C6F97658F3}" type="presParOf" srcId="{B7096D27-90B6-478D-8DB2-11220FD707AF}" destId="{39F48156-34B2-44A6-A0ED-36EEA7E3C117}" srcOrd="5" destOrd="0" presId="urn:microsoft.com/office/officeart/2005/8/layout/orgChart1"/>
    <dgm:cxn modelId="{FFA66D76-A7E7-47A6-8055-A558BFE31F08}" type="presParOf" srcId="{39F48156-34B2-44A6-A0ED-36EEA7E3C117}" destId="{9C1F9B11-997D-425B-9961-764D120824B0}" srcOrd="0" destOrd="0" presId="urn:microsoft.com/office/officeart/2005/8/layout/orgChart1"/>
    <dgm:cxn modelId="{5B65B244-8677-47F2-9943-9D1570ACC427}" type="presParOf" srcId="{9C1F9B11-997D-425B-9961-764D120824B0}" destId="{1C9FE83A-22D2-43B9-8B78-355219D6DADC}" srcOrd="0" destOrd="0" presId="urn:microsoft.com/office/officeart/2005/8/layout/orgChart1"/>
    <dgm:cxn modelId="{C09097C5-6F77-42FB-9840-F7AD7F6570D9}" type="presParOf" srcId="{9C1F9B11-997D-425B-9961-764D120824B0}" destId="{E3D274F6-EF38-4457-99ED-3B36F1F9CCE6}" srcOrd="1" destOrd="0" presId="urn:microsoft.com/office/officeart/2005/8/layout/orgChart1"/>
    <dgm:cxn modelId="{CD2412B9-CD0A-4D69-AD5A-DB56B106C98F}" type="presParOf" srcId="{39F48156-34B2-44A6-A0ED-36EEA7E3C117}" destId="{3E639E93-6EE3-4003-9EA9-40BC73B6DF31}" srcOrd="1" destOrd="0" presId="urn:microsoft.com/office/officeart/2005/8/layout/orgChart1"/>
    <dgm:cxn modelId="{C1BE571C-E3F8-4596-BB1E-00EA0E4A424E}" type="presParOf" srcId="{39F48156-34B2-44A6-A0ED-36EEA7E3C117}" destId="{895A2713-0FF7-4BDB-AD57-36397676E0FA}" srcOrd="2" destOrd="0" presId="urn:microsoft.com/office/officeart/2005/8/layout/orgChart1"/>
    <dgm:cxn modelId="{D2FFBE88-00D0-4D57-8C03-139C87AFF6F6}" type="presParOf" srcId="{B7096D27-90B6-478D-8DB2-11220FD707AF}" destId="{D98FBD44-D81E-49B1-AA21-CF1552747F22}" srcOrd="6" destOrd="0" presId="urn:microsoft.com/office/officeart/2005/8/layout/orgChart1"/>
    <dgm:cxn modelId="{CADD191E-97D0-404D-9B74-60032DDBEFE9}" type="presParOf" srcId="{B7096D27-90B6-478D-8DB2-11220FD707AF}" destId="{630FA468-577E-49F3-8128-284FFF68C963}" srcOrd="7" destOrd="0" presId="urn:microsoft.com/office/officeart/2005/8/layout/orgChart1"/>
    <dgm:cxn modelId="{E19C333D-5C7D-4106-A151-8321DA98CE2F}" type="presParOf" srcId="{630FA468-577E-49F3-8128-284FFF68C963}" destId="{2F01E0E8-2CEE-4B16-BFED-2BD07B02FC55}" srcOrd="0" destOrd="0" presId="urn:microsoft.com/office/officeart/2005/8/layout/orgChart1"/>
    <dgm:cxn modelId="{472D4D5A-54C0-40E2-9AE7-9A20A795D9D7}" type="presParOf" srcId="{2F01E0E8-2CEE-4B16-BFED-2BD07B02FC55}" destId="{F9F59E84-68E7-4AB6-8042-6BADE1906BFB}" srcOrd="0" destOrd="0" presId="urn:microsoft.com/office/officeart/2005/8/layout/orgChart1"/>
    <dgm:cxn modelId="{F8ACE0DB-014C-423C-8C86-6697324A01F5}" type="presParOf" srcId="{2F01E0E8-2CEE-4B16-BFED-2BD07B02FC55}" destId="{E349FB01-D2F9-4802-9005-7EF140881356}" srcOrd="1" destOrd="0" presId="urn:microsoft.com/office/officeart/2005/8/layout/orgChart1"/>
    <dgm:cxn modelId="{073430F5-8A3D-46B5-831F-21A436A71D48}" type="presParOf" srcId="{630FA468-577E-49F3-8128-284FFF68C963}" destId="{9DB0E78C-C0A9-40F5-B8EE-760CC3CF8B2C}" srcOrd="1" destOrd="0" presId="urn:microsoft.com/office/officeart/2005/8/layout/orgChart1"/>
    <dgm:cxn modelId="{BE9B7969-F2DC-47B9-92F0-C72BEAC0370E}" type="presParOf" srcId="{630FA468-577E-49F3-8128-284FFF68C963}" destId="{53591C07-6F87-4036-80E9-8A6CBB625570}" srcOrd="2" destOrd="0" presId="urn:microsoft.com/office/officeart/2005/8/layout/orgChart1"/>
    <dgm:cxn modelId="{DB3C7360-07B8-4ACD-9B77-0A4FDA964386}" type="presParOf" srcId="{B7096D27-90B6-478D-8DB2-11220FD707AF}" destId="{E5FC38C0-F874-4D67-AF4E-5B61D8528333}" srcOrd="8" destOrd="0" presId="urn:microsoft.com/office/officeart/2005/8/layout/orgChart1"/>
    <dgm:cxn modelId="{76864AD0-4D68-45A3-9C18-CC9D6B5092BB}" type="presParOf" srcId="{B7096D27-90B6-478D-8DB2-11220FD707AF}" destId="{C601FF54-F7D4-436A-82E3-B840E4E44607}" srcOrd="9" destOrd="0" presId="urn:microsoft.com/office/officeart/2005/8/layout/orgChart1"/>
    <dgm:cxn modelId="{B163D092-110A-42C3-A374-3093EB3A2788}" type="presParOf" srcId="{C601FF54-F7D4-436A-82E3-B840E4E44607}" destId="{829C3A4E-0144-4057-A9F7-199F2DDE7D64}" srcOrd="0" destOrd="0" presId="urn:microsoft.com/office/officeart/2005/8/layout/orgChart1"/>
    <dgm:cxn modelId="{4EB00B49-6B3A-4397-B5A5-27D40FC2D9F4}" type="presParOf" srcId="{829C3A4E-0144-4057-A9F7-199F2DDE7D64}" destId="{5686F5E6-E730-4A4F-B86A-D334955A4BF3}" srcOrd="0" destOrd="0" presId="urn:microsoft.com/office/officeart/2005/8/layout/orgChart1"/>
    <dgm:cxn modelId="{00FA4125-C7D8-4F03-A84F-CBE718C38E53}" type="presParOf" srcId="{829C3A4E-0144-4057-A9F7-199F2DDE7D64}" destId="{D4F812AF-0900-4CE7-AA23-35A4E46C6FD1}" srcOrd="1" destOrd="0" presId="urn:microsoft.com/office/officeart/2005/8/layout/orgChart1"/>
    <dgm:cxn modelId="{6823CD00-2451-432E-864C-6F5B12208C75}" type="presParOf" srcId="{C601FF54-F7D4-436A-82E3-B840E4E44607}" destId="{6E656727-FD91-4E1B-A5EE-84CEC1DE3C72}" srcOrd="1" destOrd="0" presId="urn:microsoft.com/office/officeart/2005/8/layout/orgChart1"/>
    <dgm:cxn modelId="{9669C2BC-D356-4E4F-80A0-61F2C8817D93}" type="presParOf" srcId="{C601FF54-F7D4-436A-82E3-B840E4E44607}" destId="{27B82800-9DB5-4D0C-B8A5-0485EB0D8A11}" srcOrd="2" destOrd="0" presId="urn:microsoft.com/office/officeart/2005/8/layout/orgChart1"/>
    <dgm:cxn modelId="{6679434E-4F2B-423E-A962-1F72CD16734A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05E91-8B3E-44D6-9D22-0892CAA0DA96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A2A39D-7787-43AF-8FF9-550EA02506A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Списание по сроку  (полное исполнение обязательств) – 3 900,0 </a:t>
          </a:r>
          <a:r>
            <a:rPr lang="ru-RU" b="1" i="1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0BB46F88-AA5D-452E-B0F6-87AA6AB99256}" type="parTrans" cxnId="{A05F0378-6F41-4C05-ABC0-026C58CA6296}">
      <dgm:prSet/>
      <dgm:spPr/>
      <dgm:t>
        <a:bodyPr/>
        <a:lstStyle/>
        <a:p>
          <a:endParaRPr lang="ru-RU"/>
        </a:p>
      </dgm:t>
    </dgm:pt>
    <dgm:pt modelId="{1C7BB230-4770-41C9-8753-5F27FD419E0F}" type="sibTrans" cxnId="{A05F0378-6F41-4C05-ABC0-026C58CA6296}">
      <dgm:prSet/>
      <dgm:spPr/>
      <dgm:t>
        <a:bodyPr/>
        <a:lstStyle/>
        <a:p>
          <a:endParaRPr lang="ru-RU"/>
        </a:p>
      </dgm:t>
    </dgm:pt>
    <dgm:pt modelId="{39098301-0A4C-4FEB-BC18-0CCEE11CA28B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Мораторий на предоставление муниципальных гарантий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E6883EFE-6C8C-4898-B138-4C85BCC25C8A}" type="sibTrans" cxnId="{C7678315-66FA-4232-BFCA-1C887118BFF9}">
      <dgm:prSet/>
      <dgm:spPr/>
      <dgm:t>
        <a:bodyPr/>
        <a:lstStyle/>
        <a:p>
          <a:endParaRPr lang="ru-RU"/>
        </a:p>
      </dgm:t>
    </dgm:pt>
    <dgm:pt modelId="{8C46F2F9-FE95-46EA-86C5-FCF6277D7155}" type="parTrans" cxnId="{C7678315-66FA-4232-BFCA-1C887118BFF9}">
      <dgm:prSet/>
      <dgm:spPr/>
      <dgm:t>
        <a:bodyPr/>
        <a:lstStyle/>
        <a:p>
          <a:endParaRPr lang="ru-RU"/>
        </a:p>
      </dgm:t>
    </dgm:pt>
    <dgm:pt modelId="{498E2EB3-FD4F-4E9E-9D86-2A40AC0AD57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Реструктуризация  обязательств по бюджетному кредиту  - 3 800,0 </a:t>
          </a:r>
          <a:r>
            <a:rPr lang="ru-RU" b="1" i="1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572B514C-1743-4CA8-A30B-D1A0365624E7}" type="sibTrans" cxnId="{7E5A4D42-9EC1-49DB-A0A4-44A308962B67}">
      <dgm:prSet/>
      <dgm:spPr/>
      <dgm:t>
        <a:bodyPr/>
        <a:lstStyle/>
        <a:p>
          <a:endParaRPr lang="ru-RU"/>
        </a:p>
      </dgm:t>
    </dgm:pt>
    <dgm:pt modelId="{9E887ABC-BA17-4B08-AEAC-CBCEDF6B77EA}" type="parTrans" cxnId="{7E5A4D42-9EC1-49DB-A0A4-44A308962B67}">
      <dgm:prSet/>
      <dgm:spPr/>
      <dgm:t>
        <a:bodyPr/>
        <a:lstStyle/>
        <a:p>
          <a:endParaRPr lang="ru-RU"/>
        </a:p>
      </dgm:t>
    </dgm:pt>
    <dgm:pt modelId="{8AE0D2C8-F8D5-4692-B859-3391191544F3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r>
            <a:rPr lang="ru-RU" b="1" i="1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Отказ от привлечения банковского кредита  - 4 800,0 </a:t>
          </a:r>
          <a:r>
            <a:rPr lang="ru-RU" b="1" i="1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b="1" i="1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93E2E222-044C-48F2-937F-2332907F7380}" type="parTrans" cxnId="{E259DD84-DE4B-424D-A1DD-BCB915DA8927}">
      <dgm:prSet/>
      <dgm:spPr/>
      <dgm:t>
        <a:bodyPr/>
        <a:lstStyle/>
        <a:p>
          <a:endParaRPr lang="ru-RU"/>
        </a:p>
      </dgm:t>
    </dgm:pt>
    <dgm:pt modelId="{5CA20FCC-8A4C-4D6E-8291-DC62CAEF1208}" type="sibTrans" cxnId="{E259DD84-DE4B-424D-A1DD-BCB915DA8927}">
      <dgm:prSet/>
      <dgm:spPr/>
      <dgm:t>
        <a:bodyPr/>
        <a:lstStyle/>
        <a:p>
          <a:endParaRPr lang="ru-RU"/>
        </a:p>
      </dgm:t>
    </dgm:pt>
    <dgm:pt modelId="{B149B22F-4D2B-4DCC-AA9C-E69A2E2B55B3}" type="pres">
      <dgm:prSet presAssocID="{1A705E91-8B3E-44D6-9D22-0892CAA0DA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4793B-2DC3-473E-9293-E73B47DA94B6}" type="pres">
      <dgm:prSet presAssocID="{F5A2A39D-7787-43AF-8FF9-550EA02506AB}" presName="circle1" presStyleLbl="node1" presStyleIdx="0" presStyleCnt="4"/>
      <dgm:spPr/>
    </dgm:pt>
    <dgm:pt modelId="{90FECA45-B66B-4EBE-882F-A357390C1191}" type="pres">
      <dgm:prSet presAssocID="{F5A2A39D-7787-43AF-8FF9-550EA02506AB}" presName="space" presStyleCnt="0"/>
      <dgm:spPr/>
    </dgm:pt>
    <dgm:pt modelId="{6DE61F25-DA9F-49C6-BD9B-2C5097058A7D}" type="pres">
      <dgm:prSet presAssocID="{F5A2A39D-7787-43AF-8FF9-550EA02506AB}" presName="rect1" presStyleLbl="alignAcc1" presStyleIdx="0" presStyleCnt="4"/>
      <dgm:spPr/>
      <dgm:t>
        <a:bodyPr/>
        <a:lstStyle/>
        <a:p>
          <a:endParaRPr lang="ru-RU"/>
        </a:p>
      </dgm:t>
    </dgm:pt>
    <dgm:pt modelId="{E690B9A0-33FE-467F-85ED-4BC4B28EC501}" type="pres">
      <dgm:prSet presAssocID="{498E2EB3-FD4F-4E9E-9D86-2A40AC0AD576}" presName="vertSpace2" presStyleLbl="node1" presStyleIdx="0" presStyleCnt="4"/>
      <dgm:spPr/>
    </dgm:pt>
    <dgm:pt modelId="{26981986-3D65-4BE2-A9D0-3B0F9954422F}" type="pres">
      <dgm:prSet presAssocID="{498E2EB3-FD4F-4E9E-9D86-2A40AC0AD576}" presName="circle2" presStyleLbl="node1" presStyleIdx="1" presStyleCnt="4"/>
      <dgm:spPr/>
    </dgm:pt>
    <dgm:pt modelId="{26AF8DEB-6C68-4EF7-BAF7-7703FCEED3B5}" type="pres">
      <dgm:prSet presAssocID="{498E2EB3-FD4F-4E9E-9D86-2A40AC0AD576}" presName="rect2" presStyleLbl="alignAcc1" presStyleIdx="1" presStyleCnt="4"/>
      <dgm:spPr/>
      <dgm:t>
        <a:bodyPr/>
        <a:lstStyle/>
        <a:p>
          <a:endParaRPr lang="ru-RU"/>
        </a:p>
      </dgm:t>
    </dgm:pt>
    <dgm:pt modelId="{A8170956-6812-4075-893A-62302AE64215}" type="pres">
      <dgm:prSet presAssocID="{39098301-0A4C-4FEB-BC18-0CCEE11CA28B}" presName="vertSpace3" presStyleLbl="node1" presStyleIdx="1" presStyleCnt="4"/>
      <dgm:spPr/>
    </dgm:pt>
    <dgm:pt modelId="{3E060816-E4FE-4738-AAEB-922A187BB09B}" type="pres">
      <dgm:prSet presAssocID="{39098301-0A4C-4FEB-BC18-0CCEE11CA28B}" presName="circle3" presStyleLbl="node1" presStyleIdx="2" presStyleCnt="4"/>
      <dgm:spPr/>
    </dgm:pt>
    <dgm:pt modelId="{A83028BB-2B92-4B5C-8CBF-7E576A28CD0F}" type="pres">
      <dgm:prSet presAssocID="{39098301-0A4C-4FEB-BC18-0CCEE11CA28B}" presName="rect3" presStyleLbl="alignAcc1" presStyleIdx="2" presStyleCnt="4"/>
      <dgm:spPr/>
      <dgm:t>
        <a:bodyPr/>
        <a:lstStyle/>
        <a:p>
          <a:endParaRPr lang="ru-RU"/>
        </a:p>
      </dgm:t>
    </dgm:pt>
    <dgm:pt modelId="{551E9AD8-A138-44D4-8367-3BDAB8C254DA}" type="pres">
      <dgm:prSet presAssocID="{8AE0D2C8-F8D5-4692-B859-3391191544F3}" presName="vertSpace4" presStyleLbl="node1" presStyleIdx="2" presStyleCnt="4"/>
      <dgm:spPr/>
    </dgm:pt>
    <dgm:pt modelId="{85A9FB74-9245-43C8-9133-AACAC6E6FB60}" type="pres">
      <dgm:prSet presAssocID="{8AE0D2C8-F8D5-4692-B859-3391191544F3}" presName="circle4" presStyleLbl="node1" presStyleIdx="3" presStyleCnt="4"/>
      <dgm:spPr/>
    </dgm:pt>
    <dgm:pt modelId="{A9103BAB-D99E-42E8-876C-B61A6B65BD06}" type="pres">
      <dgm:prSet presAssocID="{8AE0D2C8-F8D5-4692-B859-3391191544F3}" presName="rect4" presStyleLbl="alignAcc1" presStyleIdx="3" presStyleCnt="4"/>
      <dgm:spPr/>
      <dgm:t>
        <a:bodyPr/>
        <a:lstStyle/>
        <a:p>
          <a:endParaRPr lang="ru-RU"/>
        </a:p>
      </dgm:t>
    </dgm:pt>
    <dgm:pt modelId="{289F76BB-A3A9-4C52-888B-62C74722124E}" type="pres">
      <dgm:prSet presAssocID="{F5A2A39D-7787-43AF-8FF9-550EA02506A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48E6-994F-42E2-B1B9-F41515351114}" type="pres">
      <dgm:prSet presAssocID="{498E2EB3-FD4F-4E9E-9D86-2A40AC0AD57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20211-196C-496C-823C-B2D89AF10650}" type="pres">
      <dgm:prSet presAssocID="{39098301-0A4C-4FEB-BC18-0CCEE11CA28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706F-ADDF-474C-92D9-69DBACBC7C2C}" type="pres">
      <dgm:prSet presAssocID="{8AE0D2C8-F8D5-4692-B859-3391191544F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9DD84-DE4B-424D-A1DD-BCB915DA8927}" srcId="{1A705E91-8B3E-44D6-9D22-0892CAA0DA96}" destId="{8AE0D2C8-F8D5-4692-B859-3391191544F3}" srcOrd="3" destOrd="0" parTransId="{93E2E222-044C-48F2-937F-2332907F7380}" sibTransId="{5CA20FCC-8A4C-4D6E-8291-DC62CAEF1208}"/>
    <dgm:cxn modelId="{235EFD6E-349F-45FE-BA14-9286546F2019}" type="presOf" srcId="{8AE0D2C8-F8D5-4692-B859-3391191544F3}" destId="{A9103BAB-D99E-42E8-876C-B61A6B65BD06}" srcOrd="0" destOrd="0" presId="urn:microsoft.com/office/officeart/2005/8/layout/target3"/>
    <dgm:cxn modelId="{1CD76C92-9938-44C6-B4F5-719F5BFE42CD}" type="presOf" srcId="{39098301-0A4C-4FEB-BC18-0CCEE11CA28B}" destId="{EAF20211-196C-496C-823C-B2D89AF10650}" srcOrd="1" destOrd="0" presId="urn:microsoft.com/office/officeart/2005/8/layout/target3"/>
    <dgm:cxn modelId="{CB74E784-53FE-429D-B15D-827C48EC8B83}" type="presOf" srcId="{498E2EB3-FD4F-4E9E-9D86-2A40AC0AD576}" destId="{602948E6-994F-42E2-B1B9-F41515351114}" srcOrd="1" destOrd="0" presId="urn:microsoft.com/office/officeart/2005/8/layout/target3"/>
    <dgm:cxn modelId="{6264C137-A22C-44CE-8F03-3DD8239CDFBB}" type="presOf" srcId="{498E2EB3-FD4F-4E9E-9D86-2A40AC0AD576}" destId="{26AF8DEB-6C68-4EF7-BAF7-7703FCEED3B5}" srcOrd="0" destOrd="0" presId="urn:microsoft.com/office/officeart/2005/8/layout/target3"/>
    <dgm:cxn modelId="{CF9B953E-4A65-41A8-85A2-8A60C2E4E4EC}" type="presOf" srcId="{1A705E91-8B3E-44D6-9D22-0892CAA0DA96}" destId="{B149B22F-4D2B-4DCC-AA9C-E69A2E2B55B3}" srcOrd="0" destOrd="0" presId="urn:microsoft.com/office/officeart/2005/8/layout/target3"/>
    <dgm:cxn modelId="{C1860938-A4FA-404D-BFF8-35488F380955}" type="presOf" srcId="{F5A2A39D-7787-43AF-8FF9-550EA02506AB}" destId="{6DE61F25-DA9F-49C6-BD9B-2C5097058A7D}" srcOrd="0" destOrd="0" presId="urn:microsoft.com/office/officeart/2005/8/layout/target3"/>
    <dgm:cxn modelId="{F1C62823-CBA9-4587-BAC8-4138AB556C87}" type="presOf" srcId="{8AE0D2C8-F8D5-4692-B859-3391191544F3}" destId="{4EE9706F-ADDF-474C-92D9-69DBACBC7C2C}" srcOrd="1" destOrd="0" presId="urn:microsoft.com/office/officeart/2005/8/layout/target3"/>
    <dgm:cxn modelId="{F26D757F-0451-4101-B40A-4595EA40D219}" type="presOf" srcId="{39098301-0A4C-4FEB-BC18-0CCEE11CA28B}" destId="{A83028BB-2B92-4B5C-8CBF-7E576A28CD0F}" srcOrd="0" destOrd="0" presId="urn:microsoft.com/office/officeart/2005/8/layout/target3"/>
    <dgm:cxn modelId="{A05F0378-6F41-4C05-ABC0-026C58CA6296}" srcId="{1A705E91-8B3E-44D6-9D22-0892CAA0DA96}" destId="{F5A2A39D-7787-43AF-8FF9-550EA02506AB}" srcOrd="0" destOrd="0" parTransId="{0BB46F88-AA5D-452E-B0F6-87AA6AB99256}" sibTransId="{1C7BB230-4770-41C9-8753-5F27FD419E0F}"/>
    <dgm:cxn modelId="{7E5A4D42-9EC1-49DB-A0A4-44A308962B67}" srcId="{1A705E91-8B3E-44D6-9D22-0892CAA0DA96}" destId="{498E2EB3-FD4F-4E9E-9D86-2A40AC0AD576}" srcOrd="1" destOrd="0" parTransId="{9E887ABC-BA17-4B08-AEAC-CBCEDF6B77EA}" sibTransId="{572B514C-1743-4CA8-A30B-D1A0365624E7}"/>
    <dgm:cxn modelId="{C7678315-66FA-4232-BFCA-1C887118BFF9}" srcId="{1A705E91-8B3E-44D6-9D22-0892CAA0DA96}" destId="{39098301-0A4C-4FEB-BC18-0CCEE11CA28B}" srcOrd="2" destOrd="0" parTransId="{8C46F2F9-FE95-46EA-86C5-FCF6277D7155}" sibTransId="{E6883EFE-6C8C-4898-B138-4C85BCC25C8A}"/>
    <dgm:cxn modelId="{7BA47E95-CB3A-404E-8AFA-B743FCD5ACBD}" type="presOf" srcId="{F5A2A39D-7787-43AF-8FF9-550EA02506AB}" destId="{289F76BB-A3A9-4C52-888B-62C74722124E}" srcOrd="1" destOrd="0" presId="urn:microsoft.com/office/officeart/2005/8/layout/target3"/>
    <dgm:cxn modelId="{50B4C772-309E-496C-AF03-ADA61C14AC82}" type="presParOf" srcId="{B149B22F-4D2B-4DCC-AA9C-E69A2E2B55B3}" destId="{25C4793B-2DC3-473E-9293-E73B47DA94B6}" srcOrd="0" destOrd="0" presId="urn:microsoft.com/office/officeart/2005/8/layout/target3"/>
    <dgm:cxn modelId="{37348BDD-1B97-41EE-A0AF-1E545261D97D}" type="presParOf" srcId="{B149B22F-4D2B-4DCC-AA9C-E69A2E2B55B3}" destId="{90FECA45-B66B-4EBE-882F-A357390C1191}" srcOrd="1" destOrd="0" presId="urn:microsoft.com/office/officeart/2005/8/layout/target3"/>
    <dgm:cxn modelId="{960E2B81-2C79-4DA7-AB1D-FDFC35E97CA7}" type="presParOf" srcId="{B149B22F-4D2B-4DCC-AA9C-E69A2E2B55B3}" destId="{6DE61F25-DA9F-49C6-BD9B-2C5097058A7D}" srcOrd="2" destOrd="0" presId="urn:microsoft.com/office/officeart/2005/8/layout/target3"/>
    <dgm:cxn modelId="{FB7356B2-0111-4A16-9EDA-6EB5203EDD48}" type="presParOf" srcId="{B149B22F-4D2B-4DCC-AA9C-E69A2E2B55B3}" destId="{E690B9A0-33FE-467F-85ED-4BC4B28EC501}" srcOrd="3" destOrd="0" presId="urn:microsoft.com/office/officeart/2005/8/layout/target3"/>
    <dgm:cxn modelId="{0F5F21A4-9FCC-428C-B1BC-C06D4CCA1B46}" type="presParOf" srcId="{B149B22F-4D2B-4DCC-AA9C-E69A2E2B55B3}" destId="{26981986-3D65-4BE2-A9D0-3B0F9954422F}" srcOrd="4" destOrd="0" presId="urn:microsoft.com/office/officeart/2005/8/layout/target3"/>
    <dgm:cxn modelId="{DF054A1F-A7A0-4CD2-B0F9-07398706DB9F}" type="presParOf" srcId="{B149B22F-4D2B-4DCC-AA9C-E69A2E2B55B3}" destId="{26AF8DEB-6C68-4EF7-BAF7-7703FCEED3B5}" srcOrd="5" destOrd="0" presId="urn:microsoft.com/office/officeart/2005/8/layout/target3"/>
    <dgm:cxn modelId="{CE8E04CC-AF26-4B67-8092-5E3F6E9D7DA7}" type="presParOf" srcId="{B149B22F-4D2B-4DCC-AA9C-E69A2E2B55B3}" destId="{A8170956-6812-4075-893A-62302AE64215}" srcOrd="6" destOrd="0" presId="urn:microsoft.com/office/officeart/2005/8/layout/target3"/>
    <dgm:cxn modelId="{DDB05C16-9782-49F0-83DB-D35573FE6360}" type="presParOf" srcId="{B149B22F-4D2B-4DCC-AA9C-E69A2E2B55B3}" destId="{3E060816-E4FE-4738-AAEB-922A187BB09B}" srcOrd="7" destOrd="0" presId="urn:microsoft.com/office/officeart/2005/8/layout/target3"/>
    <dgm:cxn modelId="{C3F0D6C3-8678-40A6-A9B8-766AA63F399C}" type="presParOf" srcId="{B149B22F-4D2B-4DCC-AA9C-E69A2E2B55B3}" destId="{A83028BB-2B92-4B5C-8CBF-7E576A28CD0F}" srcOrd="8" destOrd="0" presId="urn:microsoft.com/office/officeart/2005/8/layout/target3"/>
    <dgm:cxn modelId="{35B9ED92-0994-4A30-9318-21B3EBA6ACEF}" type="presParOf" srcId="{B149B22F-4D2B-4DCC-AA9C-E69A2E2B55B3}" destId="{551E9AD8-A138-44D4-8367-3BDAB8C254DA}" srcOrd="9" destOrd="0" presId="urn:microsoft.com/office/officeart/2005/8/layout/target3"/>
    <dgm:cxn modelId="{8034F339-93C8-49B6-8AF5-E65B63C59CBE}" type="presParOf" srcId="{B149B22F-4D2B-4DCC-AA9C-E69A2E2B55B3}" destId="{85A9FB74-9245-43C8-9133-AACAC6E6FB60}" srcOrd="10" destOrd="0" presId="urn:microsoft.com/office/officeart/2005/8/layout/target3"/>
    <dgm:cxn modelId="{916A6030-E5ED-46CD-AF1F-ED4B94340034}" type="presParOf" srcId="{B149B22F-4D2B-4DCC-AA9C-E69A2E2B55B3}" destId="{A9103BAB-D99E-42E8-876C-B61A6B65BD06}" srcOrd="11" destOrd="0" presId="urn:microsoft.com/office/officeart/2005/8/layout/target3"/>
    <dgm:cxn modelId="{CDE52B68-8A60-4597-83C4-CCC2D851F58C}" type="presParOf" srcId="{B149B22F-4D2B-4DCC-AA9C-E69A2E2B55B3}" destId="{289F76BB-A3A9-4C52-888B-62C74722124E}" srcOrd="12" destOrd="0" presId="urn:microsoft.com/office/officeart/2005/8/layout/target3"/>
    <dgm:cxn modelId="{8367103D-A9A5-4062-805A-09451072E004}" type="presParOf" srcId="{B149B22F-4D2B-4DCC-AA9C-E69A2E2B55B3}" destId="{602948E6-994F-42E2-B1B9-F41515351114}" srcOrd="13" destOrd="0" presId="urn:microsoft.com/office/officeart/2005/8/layout/target3"/>
    <dgm:cxn modelId="{95E6EB82-85BA-4161-BCD3-AB82F903FA0B}" type="presParOf" srcId="{B149B22F-4D2B-4DCC-AA9C-E69A2E2B55B3}" destId="{EAF20211-196C-496C-823C-B2D89AF10650}" srcOrd="14" destOrd="0" presId="urn:microsoft.com/office/officeart/2005/8/layout/target3"/>
    <dgm:cxn modelId="{CA2093FE-60B5-4B69-8D13-5C2738E5F9FF}" type="presParOf" srcId="{B149B22F-4D2B-4DCC-AA9C-E69A2E2B55B3}" destId="{4EE9706F-ADDF-474C-92D9-69DBACBC7C2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793B-2DC3-473E-9293-E73B47DA94B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61F25-DA9F-49C6-BD9B-2C5097058A7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Списание по сроку  (полное исполнение обязательств) – 3 900,0 </a:t>
          </a:r>
          <a:r>
            <a:rPr lang="ru-RU" sz="2100" b="1" i="1" kern="1200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sz="21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0"/>
        <a:ext cx="5966618" cy="961767"/>
      </dsp:txXfrm>
    </dsp:sp>
    <dsp:sp modelId="{26981986-3D65-4BE2-A9D0-3B0F9954422F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AF8DEB-6C68-4EF7-BAF7-7703FCEED3B5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Реструктуризация  обязательств по бюджетному кредиту  - 3 800,0 </a:t>
          </a:r>
          <a:r>
            <a:rPr lang="ru-RU" sz="2100" b="1" i="1" kern="1200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sz="21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961767"/>
        <a:ext cx="5966618" cy="961767"/>
      </dsp:txXfrm>
    </dsp:sp>
    <dsp:sp modelId="{3E060816-E4FE-4738-AAEB-922A187BB09B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3028BB-2B92-4B5C-8CBF-7E576A28CD0F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Мораторий на предоставление муниципальных гарантий</a:t>
          </a:r>
          <a:endParaRPr lang="ru-RU" sz="21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1923534"/>
        <a:ext cx="5966618" cy="961767"/>
      </dsp:txXfrm>
    </dsp:sp>
    <dsp:sp modelId="{85A9FB74-9245-43C8-9133-AACAC6E6FB60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03BAB-D99E-42E8-876C-B61A6B65BD06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r>
            <a:rPr lang="ru-RU" sz="2100" b="1" i="1" kern="1200" dirty="0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Отказ от привлечения банковского кредита  - 4 800,0 </a:t>
          </a:r>
          <a:r>
            <a:rPr lang="ru-RU" sz="2100" b="1" i="1" kern="1200" dirty="0" err="1" smtClean="0">
              <a:solidFill>
                <a:srgbClr val="F6F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тыс.рублей</a:t>
          </a:r>
          <a:endParaRPr lang="ru-RU" sz="2100" b="1" i="1" kern="1200" dirty="0">
            <a:solidFill>
              <a:srgbClr val="F6FBF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262981" y="2885301"/>
        <a:ext cx="5966618" cy="96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0.09068</cdr:x>
      <cdr:y>0.13548</cdr:y>
    </cdr:from>
    <cdr:to>
      <cdr:x>0.48061</cdr:x>
      <cdr:y>0.94323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2292" y="826550"/>
          <a:ext cx="3628947" cy="4927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0.04661</cdr:x>
      <cdr:y>0.08903</cdr:y>
    </cdr:from>
    <cdr:to>
      <cdr:x>0.48051</cdr:x>
      <cdr:y>0.95613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955" y="543161"/>
          <a:ext cx="4030413" cy="528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0.05678</cdr:x>
      <cdr:y>0.06581</cdr:y>
    </cdr:from>
    <cdr:to>
      <cdr:x>0.52373</cdr:x>
      <cdr:y>0.88903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417" y="401467"/>
          <a:ext cx="4337418" cy="5022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0.60254</cdr:x>
      <cdr:y>0.58839</cdr:y>
    </cdr:from>
    <cdr:to>
      <cdr:x>0.72203</cdr:x>
      <cdr:y>0.63742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96898" y="3589604"/>
          <a:ext cx="1109961" cy="29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тыс. </a:t>
          </a:r>
          <a:r>
            <a:rPr lang="ru-RU" sz="1100" b="1" dirty="0"/>
            <a:t>рублей</a:t>
          </a:r>
        </a:p>
      </cdr:txBody>
    </cdr:sp>
  </cdr:relSizeAnchor>
  <cdr:relSizeAnchor xmlns:cdr="http://schemas.openxmlformats.org/drawingml/2006/chartDrawing">
    <cdr:from>
      <cdr:x>0.5351</cdr:x>
      <cdr:y>0.38682</cdr:y>
    </cdr:from>
    <cdr:to>
      <cdr:x>0.54417</cdr:x>
      <cdr:y>0.39818</cdr:y>
    </cdr:to>
    <cdr:cxnSp macro="">
      <cdr:nvCxnSpPr>
        <cdr:cNvPr id="12" name="Соединительная линия уступом 11"/>
        <cdr:cNvCxnSpPr/>
      </cdr:nvCxnSpPr>
      <cdr:spPr>
        <a:xfrm xmlns:a="http://schemas.openxmlformats.org/drawingml/2006/main" flipV="1">
          <a:off x="4983513" y="2350723"/>
          <a:ext cx="86738" cy="70573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0.01163</cdr:x>
      <cdr:y>0.31613</cdr:y>
    </cdr:from>
    <cdr:to>
      <cdr:x>0.0638</cdr:x>
      <cdr:y>0.9729</cdr:y>
    </cdr:to>
    <cdr:sp macro="" textlink="">
      <cdr:nvSpPr>
        <cdr:cNvPr id="14" name="Стрелка вправо с вырезом 13"/>
        <cdr:cNvSpPr/>
      </cdr:nvSpPr>
      <cdr:spPr>
        <a:xfrm xmlns:a="http://schemas.openxmlformats.org/drawingml/2006/main" rot="16200000">
          <a:off x="-1653098" y="3689699"/>
          <a:ext cx="4006798" cy="484632"/>
        </a:xfrm>
        <a:prstGeom xmlns:a="http://schemas.openxmlformats.org/drawingml/2006/main" prst="notchedRightArrow">
          <a:avLst>
            <a:gd name="adj1" fmla="val 50000"/>
            <a:gd name="adj2" fmla="val 59746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тыс. </a:t>
          </a:r>
          <a:r>
            <a:rPr lang="ru-RU" b="1" dirty="0"/>
            <a:t>рублей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0.07458</cdr:x>
      <cdr:y>0.164</cdr:y>
    </cdr:from>
    <cdr:to>
      <cdr:x>0.48045</cdr:x>
      <cdr:y>0.97249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687361" y="1124745"/>
          <a:ext cx="3740669" cy="5544592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Крупнейшие налогоплательщики </a:t>
          </a:r>
          <a:b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формирующие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r>
            <a:rPr lang="ru-RU" sz="14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400" b="1" i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консолидированного </a:t>
          </a:r>
          <a:r>
            <a:rPr lang="ru-RU" sz="1400" b="1" i="0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</a:t>
          </a:r>
          <a:r>
            <a:rPr lang="ru-RU" sz="1400" b="1" i="0" baseline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</a:p>
        <a:p xmlns:a="http://schemas.openxmlformats.org/drawingml/2006/main">
          <a:pPr algn="ctr"/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 Управление образования    администрации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МР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ООО "Русь"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ГУЗ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Дергачевская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районная больница"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МО МВД России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  ООО "Дергачи-птица"</a:t>
          </a:r>
        </a:p>
        <a:p xmlns:a="http://schemas.openxmlformats.org/drawingml/2006/main">
          <a:pPr algn="l"/>
          <a:r>
            <a: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ООО "МТС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Ершовская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ГАУ СО ЦСЗН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ООО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элеватор"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 Управление культуры и кино администрации 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Дергачевского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МР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 ООО "Деметра"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  ГБУ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детский дом-интернат для умственно-отсталых детей"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  ООО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Облводоресурс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  ГБ ПОУ СО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Дергачевский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агрономический лицей"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  ООО 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Газпромгазораспределение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Саратовской области"</a:t>
          </a:r>
        </a:p>
        <a:p xmlns:a="http://schemas.openxmlformats.org/drawingml/2006/main">
          <a:pPr algn="l"/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  ОГБУ"</a:t>
          </a:r>
          <a:r>
            <a:rPr lang="ru-RU" sz="1300" b="1" i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РайСББЖ</a:t>
          </a:r>
          <a:r>
            <a:rPr lang="ru-RU" sz="13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  <a:p xmlns:a="http://schemas.openxmlformats.org/drawingml/2006/main">
          <a:pPr algn="l"/>
          <a:endParaRPr lang="ru-RU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0.04292</cdr:x>
      <cdr:y>0.02751</cdr:y>
    </cdr:from>
    <cdr:to>
      <cdr:x>0.1065</cdr:x>
      <cdr:y>0.1366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5536" y="188640"/>
          <a:ext cx="586047" cy="7481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0.94141</cdr:x>
      <cdr:y>0.93426</cdr:y>
    </cdr:from>
    <cdr:to>
      <cdr:x>0.98048</cdr:x>
      <cdr:y>0.9875</cdr:y>
    </cdr:to>
    <cdr:sp macro="" textlink="">
      <cdr:nvSpPr>
        <cdr:cNvPr id="11" name="Номер слайда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676456" y="6407150"/>
          <a:ext cx="36004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C3D7CA31-2F26-4B21-BC92-35E48816A07E}" type="slidenum">
            <a:rPr lang="ru-RU" smtClean="0"/>
            <a:pPr>
              <a:defRPr/>
            </a:pPr>
            <a:t>22</a:t>
          </a:fld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0.03464</cdr:y>
    </cdr:from>
    <cdr:to>
      <cdr:x>0.03482</cdr:x>
      <cdr:y>0.19697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16023"/>
          <a:ext cx="318394" cy="1012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endParaRPr lang="ru-RU" sz="1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0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</cdr:x>
      <cdr:y>0.84865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91257" y="5769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0.90162</cdr:x>
      <cdr:y>0.94604</cdr:y>
    </cdr:from>
    <cdr:to>
      <cdr:x>0.96213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44408" y="5832648"/>
          <a:ext cx="553343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0.95601</cdr:x>
      <cdr:y>0.95757</cdr:y>
    </cdr:from>
    <cdr:to>
      <cdr:x>0.99539</cdr:x>
      <cdr:y>1</cdr:y>
    </cdr:to>
    <cdr:sp macro="" textlink="">
      <cdr:nvSpPr>
        <cdr:cNvPr id="5" name="TextBox 16"/>
        <cdr:cNvSpPr txBox="1"/>
      </cdr:nvSpPr>
      <cdr:spPr>
        <a:xfrm xmlns:a="http://schemas.openxmlformats.org/drawingml/2006/main">
          <a:off x="8741788" y="5903694"/>
          <a:ext cx="36004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0.95583</cdr:x>
      <cdr:y>0.93458</cdr:y>
    </cdr:from>
    <cdr:to>
      <cdr:x>1</cdr:x>
      <cdr:y>1</cdr:y>
    </cdr:to>
    <cdr:sp macro="" textlink="">
      <cdr:nvSpPr>
        <cdr:cNvPr id="2" name="Номер слайда 1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726488" y="6432550"/>
          <a:ext cx="371475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5E26C584-1218-41BD-961B-A4144921C44F}" type="slidenum">
            <a:rPr lang="ru-RU"/>
            <a:pPr>
              <a:defRPr/>
            </a:pPr>
            <a:t>35</a:t>
          </a:fld>
          <a:endParaRPr lang="ru-RU" b="1" dirty="0">
            <a:solidFill>
              <a:schemeClr val="tx1">
                <a:tint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0.95737</cdr:x>
      <cdr:y>0.93239</cdr:y>
    </cdr:from>
    <cdr:to>
      <cdr:x>1</cdr:x>
      <cdr:y>1</cdr:y>
    </cdr:to>
    <cdr:sp macro="" textlink="">
      <cdr:nvSpPr>
        <cdr:cNvPr id="2" name="Номер слайда 1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726488" y="6432550"/>
          <a:ext cx="371475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algn="r" rtl="0" fontAlgn="auto">
            <a:spcBef>
              <a:spcPts val="0"/>
            </a:spcBef>
            <a:spcAft>
              <a:spcPts val="0"/>
            </a:spcAft>
            <a:defRPr sz="12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fld id="{5E26C584-1218-41BD-961B-A4144921C44F}" type="slidenum">
            <a:rPr lang="ru-RU"/>
            <a:pPr>
              <a:defRPr/>
            </a:pPr>
            <a:t>37</a:t>
          </a:fld>
          <a:endParaRPr lang="ru-RU" b="1" dirty="0">
            <a:solidFill>
              <a:schemeClr val="tx1">
                <a:tint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0.05383</cdr:y>
    </cdr:from>
    <cdr:to>
      <cdr:x>0.03304</cdr:x>
      <cdr:y>0.17565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1059" y="334396"/>
          <a:ext cx="302118" cy="75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0.90874</cdr:x>
      <cdr:y>0.92567</cdr:y>
    </cdr:from>
    <cdr:to>
      <cdr:x>1</cdr:x>
      <cdr:y>0.98006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04448" y="5749956"/>
          <a:ext cx="864096" cy="337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1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0.24293</cdr:x>
      <cdr:y>0.24446</cdr:y>
    </cdr:from>
    <cdr:to>
      <cdr:x>0.3099</cdr:x>
      <cdr:y>0.38466</cdr:y>
    </cdr:to>
    <cdr:sp macro="" textlink="">
      <cdr:nvSpPr>
        <cdr:cNvPr id="4" name="Выноска 1 3"/>
        <cdr:cNvSpPr/>
      </cdr:nvSpPr>
      <cdr:spPr>
        <a:xfrm xmlns:a="http://schemas.openxmlformats.org/drawingml/2006/main">
          <a:off x="2160241" y="1486524"/>
          <a:ext cx="595529" cy="852537"/>
        </a:xfrm>
        <a:prstGeom xmlns:a="http://schemas.openxmlformats.org/drawingml/2006/main" prst="borderCallout1">
          <a:avLst>
            <a:gd name="adj1" fmla="val 88552"/>
            <a:gd name="adj2" fmla="val -744"/>
            <a:gd name="adj3" fmla="val 499678"/>
            <a:gd name="adj4" fmla="val 1476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год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4 654,8</a:t>
          </a:r>
          <a:endParaRPr lang="ru-RU" sz="10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0.13667</cdr:x>
      <cdr:y>0.66262</cdr:y>
    </cdr:from>
    <cdr:to>
      <cdr:x>0.78226</cdr:x>
      <cdr:y>0.73077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220324" y="3721687"/>
          <a:ext cx="5764451" cy="382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      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49175A-4FBC-4AAA-83EB-CA8D01BFAA43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295D7D-32E6-43F6-9663-5ED9C14A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3D2EEB-B099-4048-A8E0-8421EC25B67A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41B666-5294-4502-B561-E2D2FDEE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1813E-5117-441A-91D3-3A45187AF6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FE195-E7D5-43A5-90B2-2DAD04FA1D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2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D188-6BFD-4E9A-9BE6-8CD70818E55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89243"/>
            <a:ext cx="5438775" cy="4444518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3251" name="Номер слайда 3"/>
          <p:cNvSpPr txBox="1">
            <a:spLocks noGrp="1"/>
          </p:cNvSpPr>
          <p:nvPr/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DCB605DE-8302-4CB6-B156-2B79AF2A486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8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9C28A4-EE0D-450C-87DC-BB47ACA5E0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8294E-37DD-4496-94DB-D5065B13A7B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F048-3797-4F1B-B614-47413E9DD0A7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FBD9-66BB-4C5A-A58A-A0B030EEB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4B2E-64DC-4A65-9935-35C8689C5F12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030C-71BE-4228-9FBE-A87FF75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1EAA-59E3-4521-94D9-A417B2A6816F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FCB6-6F61-4D62-96CC-71EEF92D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A545-41FA-4614-83A6-F60190A55794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6AE7-D1A3-44EB-B42F-73A7584B9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02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3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AFAA-4A96-455C-AE58-BDE98CBE33CE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9C48-A4AB-42E4-A73E-CF7DE39A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036A-2A94-4829-81E0-D0D1C656BC2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5BF9-4BE8-45B0-A713-15ACB03D05D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0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E04D-87A0-4B71-BF4F-F8FA6DD5D403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6C81-46FA-40B0-9B76-3D89C6F1289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0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5D63-A28E-4DFC-B11B-B7D2FCBEBE38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5FED-C35A-4F49-9529-AEE15C1092E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3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436A-AF5B-48DF-ADBC-D036E5C9E97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3A6D-94FD-486D-8EA9-0165B2F106D4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B288-F45B-4DFF-B3F6-049C6746728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97D-20B4-44A4-9416-2FEAFC661AB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22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C5CC-0CBF-4FF1-AE79-145BB47D05DA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2244-599A-4BF6-8CA5-D165DE4E82E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1A13-3691-458C-AD9A-60DA9B79B78E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FA57-E7B0-455E-B68E-FC6C73E3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E5C2-E1CB-4F91-BB40-0D6B18748D68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B26A-66F1-4F15-A681-92629EB482E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5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D245-EFD7-403A-A738-D4175EC57D2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B06-F11F-49AA-BBF7-651549769E5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78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1A5E-AEA2-4952-A5AB-4695DDB63B1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EB50-18A9-4250-B04A-09E1CEA5D32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9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D40A-6ACB-4E6B-8C68-FC173ACFAA2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CC6A-7A54-4B91-8A54-A1C7A460E4F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0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D064-6C94-4C9F-8B76-346E509AF2D4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6A84-27EB-49DF-B5E0-086AD3A90DC5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1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A96B-151E-4174-9D57-836CE8553DE6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AE4D-B812-4574-A344-691FCE826626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22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AC98-AADD-451F-8E41-2D12960EB6B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B150-7FCA-437D-B397-57F2B306191B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6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7A97-494F-4B0A-89EB-D2A2DE1A7E0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F7F5-6CED-44FE-AE08-583E8AFEFB3B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54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DE11-763E-4EDA-A448-12719D23C8E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063D-F063-4E22-A9D0-971211DE6124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AE52-5637-4A14-AF55-CB7911A041C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B07F-365F-4E82-B764-030DB89CF53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4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77AF-7CBC-4D2F-8A8D-2A2D8197A9E0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B78F-0AEE-4781-B06E-C1657874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32A3-4584-4384-BA58-126E07485DA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4C01-B7C0-4906-A0A4-929B64B5C508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89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3BEE-394A-43D4-93A9-831F0A162F2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DB9D-3B54-4037-A796-8CDDADD3EA55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836-07E9-42BD-929A-FE8704612E00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51E3-039D-4733-9C32-27A5FE8A7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204B-9758-4C51-A526-73775D992C3F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674B-F90D-495E-9611-CC83D78A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087B-6383-4442-835E-1827BF28E010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8D5-236C-46EC-9892-8096EE95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41DF-A1CC-4B2A-AD64-2B0A55530737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896-4D9D-4263-A702-01DE985C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A0FCD-B386-4910-87C8-61285B82D28D}" type="datetime1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1CB9F-05F0-41F6-8F80-730773939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2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401E09-FADA-4DC0-9E5A-FEEE7A01690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B46A4B-9ED9-4906-BD8D-2341B437422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5B2AA1-5737-4F29-B546-89AC659E2EDC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26.04.2017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95D08-67CD-41EB-962E-5E7A2C912AE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lifanovsky.com/wp-content/uploads/2009/06/bolshoi_draw.jpg" TargetMode="External"/><Relationship Id="rId18" Type="http://schemas.openxmlformats.org/officeDocument/2006/relationships/image" Target="../media/image26.jpeg"/><Relationship Id="rId26" Type="http://schemas.openxmlformats.org/officeDocument/2006/relationships/hyperlink" Target="http://www.stiebelrus.com/modules/gallery/uploads/obl1/2.jpg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28.jpeg"/><Relationship Id="rId7" Type="http://schemas.openxmlformats.org/officeDocument/2006/relationships/hyperlink" Target="http://img0.liveinternet.ru/images/attach/c/1/57/102/57102505_dandelions.jpg" TargetMode="External"/><Relationship Id="rId12" Type="http://schemas.openxmlformats.org/officeDocument/2006/relationships/image" Target="../media/image23.jpeg"/><Relationship Id="rId17" Type="http://schemas.openxmlformats.org/officeDocument/2006/relationships/hyperlink" Target="http://v2.nabchelny.ru/upload/resize_cache/iblock/3d1/600_420_0/DSC_6445.JPG" TargetMode="External"/><Relationship Id="rId25" Type="http://schemas.openxmlformats.org/officeDocument/2006/relationships/image" Target="../media/image30.jpeg"/><Relationship Id="rId2" Type="http://schemas.openxmlformats.org/officeDocument/2006/relationships/hyperlink" Target="http://forum.relicvia.ru/uploads/monthly_03_2011/post-8687-1301063923.jpg" TargetMode="External"/><Relationship Id="rId16" Type="http://schemas.openxmlformats.org/officeDocument/2006/relationships/image" Target="../media/image25.jpeg"/><Relationship Id="rId20" Type="http://schemas.openxmlformats.org/officeDocument/2006/relationships/hyperlink" Target="http://debri-dv.ru/filedata/debri-dv/images_small/710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hyperlink" Target="http://www.malatyahaber.com/sites/malatyahaber.com/files/haberler/2013/06/10/universteegt.jpg" TargetMode="External"/><Relationship Id="rId24" Type="http://schemas.openxmlformats.org/officeDocument/2006/relationships/hyperlink" Target="http://dragon-cha.ru/d/375300/d/meshochek_drakon_1.jpg" TargetMode="External"/><Relationship Id="rId5" Type="http://schemas.openxmlformats.org/officeDocument/2006/relationships/image" Target="../media/image19.jpeg"/><Relationship Id="rId15" Type="http://schemas.openxmlformats.org/officeDocument/2006/relationships/hyperlink" Target="http://vgae.ru/uploads/posts/2011-03/1300084874_image021.jpg" TargetMode="External"/><Relationship Id="rId23" Type="http://schemas.openxmlformats.org/officeDocument/2006/relationships/image" Target="../media/image29.jpeg"/><Relationship Id="rId28" Type="http://schemas.openxmlformats.org/officeDocument/2006/relationships/image" Target="../media/image2.jpeg"/><Relationship Id="rId10" Type="http://schemas.openxmlformats.org/officeDocument/2006/relationships/image" Target="../media/image22.jpeg"/><Relationship Id="rId19" Type="http://schemas.openxmlformats.org/officeDocument/2006/relationships/image" Target="../media/image27.jpeg"/><Relationship Id="rId4" Type="http://schemas.openxmlformats.org/officeDocument/2006/relationships/hyperlink" Target="http://ulpressa.ru/wp-content/uploads/old/600PC24.jpg" TargetMode="External"/><Relationship Id="rId9" Type="http://schemas.openxmlformats.org/officeDocument/2006/relationships/hyperlink" Target="http://www.stroi-s.ru/i/dom1.jpg" TargetMode="External"/><Relationship Id="rId14" Type="http://schemas.openxmlformats.org/officeDocument/2006/relationships/image" Target="../media/image24.jpeg"/><Relationship Id="rId22" Type="http://schemas.openxmlformats.org/officeDocument/2006/relationships/hyperlink" Target="http://img1.liveinternet.ru/images/attach/c/2/74/637/74637695_money_1400x1050.jpg" TargetMode="External"/><Relationship Id="rId27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6.xls"/><Relationship Id="rId3" Type="http://schemas.openxmlformats.org/officeDocument/2006/relationships/oleObject" Target="../embeddings/_____Microsoft_Excel_97-20034.xls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5" Type="http://schemas.openxmlformats.org/officeDocument/2006/relationships/oleObject" Target="../embeddings/_____Microsoft_Excel_97-20035.xls"/><Relationship Id="rId4" Type="http://schemas.openxmlformats.org/officeDocument/2006/relationships/image" Target="../media/image33.emf"/><Relationship Id="rId9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1.xls"/><Relationship Id="rId3" Type="http://schemas.openxmlformats.org/officeDocument/2006/relationships/oleObject" Target="../embeddings/_____Microsoft_Excel_97-20039.xls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5" Type="http://schemas.openxmlformats.org/officeDocument/2006/relationships/oleObject" Target="../embeddings/_____Microsoft_Excel_97-200310.xls"/><Relationship Id="rId4" Type="http://schemas.openxmlformats.org/officeDocument/2006/relationships/image" Target="../media/image38.emf"/><Relationship Id="rId9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emf"/><Relationship Id="rId4" Type="http://schemas.openxmlformats.org/officeDocument/2006/relationships/package" Target="../embeddings/_________Microsoft_Word9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jpeg"/><Relationship Id="rId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5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jpeg"/><Relationship Id="rId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jpeg"/><Relationship Id="rId4" Type="http://schemas.openxmlformats.org/officeDocument/2006/relationships/image" Target="../media/image6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jpeg"/><Relationship Id="rId4" Type="http://schemas.openxmlformats.org/officeDocument/2006/relationships/image" Target="../media/image6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jpeg"/><Relationship Id="rId4" Type="http://schemas.openxmlformats.org/officeDocument/2006/relationships/image" Target="../media/image6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jpeg"/><Relationship Id="rId4" Type="http://schemas.openxmlformats.org/officeDocument/2006/relationships/image" Target="../media/image6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jpeg"/><Relationship Id="rId4" Type="http://schemas.openxmlformats.org/officeDocument/2006/relationships/image" Target="../media/image6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3.jpeg"/><Relationship Id="rId4" Type="http://schemas.openxmlformats.org/officeDocument/2006/relationships/image" Target="../media/image6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_____Microsoft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jpeg"/><Relationship Id="rId5" Type="http://schemas.openxmlformats.org/officeDocument/2006/relationships/image" Target="../media/image72.emf"/><Relationship Id="rId4" Type="http://schemas.openxmlformats.org/officeDocument/2006/relationships/oleObject" Target="../embeddings/_____Microsoft_Excel_97-200312.xls"/><Relationship Id="rId9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fo06derg@saratov.gov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500">
              <a:schemeClr val="tx2">
                <a:lumMod val="40000"/>
                <a:lumOff val="60000"/>
              </a:schemeClr>
            </a:gs>
            <a:gs pos="18000">
              <a:srgbClr val="00B0F0"/>
            </a:gs>
            <a:gs pos="87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83606-17A0-4843-B4AF-0D2C8E6CC1A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6768752" cy="45704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итогам исполнения бюджета Дергачевского муниципального района Саратовской области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2016 </a:t>
            </a:r>
            <a:r>
              <a:rPr lang="ru-RU" sz="48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9123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9036496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</a:rPr>
              <a:t>Местный бюджет  Дергачевского муниципального района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Что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регулирует Бюджетный кодекс Российской Федерации?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75" y="1268760"/>
            <a:ext cx="8569325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75" y="1638649"/>
            <a:ext cx="19431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5163" y="1638650"/>
            <a:ext cx="2184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процесс в 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563" y="1638650"/>
            <a:ext cx="21336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562" y="1638651"/>
            <a:ext cx="23066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Часть 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нарушения и бюджетные меры принуждения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2592758"/>
            <a:ext cx="194627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бюджетного законодательства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975" y="2592756"/>
            <a:ext cx="219392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и бюджетной классификации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4051" y="2592758"/>
            <a:ext cx="21955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9088" y="2592758"/>
            <a:ext cx="22971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нарушения и их виды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8" y="3546865"/>
            <a:ext cx="19462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Общие понятия и термины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563" y="3546866"/>
            <a:ext cx="21923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4050" y="3546865"/>
            <a:ext cx="22050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Полномочия участников бюджетного процесса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9562" y="3546865"/>
            <a:ext cx="230505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Бюджетные меры принуждения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875" y="4070086"/>
            <a:ext cx="19431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Разграничение бюджетных полномочий Российской Федерации, субъектов Российской Федерации и муниципальных образований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9975" y="4070085"/>
            <a:ext cx="212407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положения о доходах и расходах бюджетов, государственном (муниципальном) долге, межбюджетных трансфертов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5162" y="4070086"/>
            <a:ext cx="219392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Основы государственного финансового контроля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9562" y="4070086"/>
            <a:ext cx="230505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604250" y="6381750"/>
            <a:ext cx="369888" cy="365125"/>
          </a:xfrm>
        </p:spPr>
        <p:txBody>
          <a:bodyPr/>
          <a:lstStyle/>
          <a:p>
            <a:pPr>
              <a:defRPr/>
            </a:pPr>
            <a:fld id="{DCA9C1F7-F882-4DA9-8547-99D812C273E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" y="154363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008" y="105378"/>
            <a:ext cx="8821488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sz="1800" b="1" cap="all" dirty="0" smtClean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sz="1800" b="1" cap="all" dirty="0" smtClean="0">
                <a:solidFill>
                  <a:srgbClr val="8064A2">
                    <a:lumMod val="75000"/>
                  </a:srgbClr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Решение </a:t>
            </a:r>
            <a:r>
              <a:rPr lang="ru-RU" sz="1800" b="1" cap="all" dirty="0">
                <a:solidFill>
                  <a:srgbClr val="7030A0"/>
                </a:solidFill>
              </a:rPr>
              <a:t>Собрания </a:t>
            </a:r>
            <a:r>
              <a:rPr lang="ru-RU" sz="1800" b="1" cap="all" dirty="0" smtClean="0">
                <a:solidFill>
                  <a:srgbClr val="7030A0"/>
                </a:solidFill>
              </a:rPr>
              <a:t>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муниципального района Саратовской области от  11.07.2013 № 188-2526  «Об утверждении Положения о бюджетном процессе в  Дергачевском муниципальном районе Саратовской области»   устанавливает основы организации бюджетного процесса, и определяет порядок составления и рассмотрения проектов бюджета, утверждения и исполнения бюджета, а также осуществления контроля за их исполнением на территории Дергачевского муниципального района.</a:t>
            </a:r>
            <a:br>
              <a:rPr lang="ru-RU" sz="1800" b="1" cap="all" dirty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Публичные </a:t>
            </a:r>
            <a:r>
              <a:rPr lang="ru-RU" sz="1800" b="1" cap="all" dirty="0">
                <a:solidFill>
                  <a:srgbClr val="7030A0"/>
                </a:solidFill>
              </a:rPr>
              <a:t>слушания по проекту </a:t>
            </a:r>
            <a:r>
              <a:rPr lang="ru-RU" sz="1800" b="1" cap="all" dirty="0" smtClean="0">
                <a:solidFill>
                  <a:srgbClr val="7030A0"/>
                </a:solidFill>
              </a:rPr>
              <a:t>решения  собрания 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района о бюджете проводятся в соответствии с Решением Собрания </a:t>
            </a:r>
            <a:r>
              <a:rPr lang="ru-RU" sz="1800" b="1" cap="all" dirty="0" smtClean="0">
                <a:solidFill>
                  <a:srgbClr val="7030A0"/>
                </a:solidFill>
              </a:rPr>
              <a:t>Дергачевского </a:t>
            </a:r>
            <a:r>
              <a:rPr lang="ru-RU" sz="1800" b="1" cap="all" dirty="0">
                <a:solidFill>
                  <a:srgbClr val="7030A0"/>
                </a:solidFill>
              </a:rPr>
              <a:t>муниципального района Саратовской области “О положении о публичных </a:t>
            </a:r>
            <a:r>
              <a:rPr lang="ru-RU" sz="1800" b="1" cap="all" dirty="0" smtClean="0">
                <a:solidFill>
                  <a:srgbClr val="7030A0"/>
                </a:solidFill>
              </a:rPr>
              <a:t>слушаниях” </a:t>
            </a:r>
            <a:r>
              <a:rPr lang="ru-RU" sz="1800" b="1" cap="all" dirty="0">
                <a:solidFill>
                  <a:srgbClr val="7030A0"/>
                </a:solidFill>
              </a:rPr>
              <a:t>№188-2524 от  11.07.2013г. (в редакции решения №206-2691 от 27.10.2014г. «О внесении изменений и дополнений в Положение о публичных слушаниях в Дергачевском  муниципальном районе Саратовской области». </a:t>
            </a:r>
            <a:r>
              <a:rPr lang="ru-RU" sz="1800" b="1" cap="all" dirty="0" smtClean="0">
                <a:solidFill>
                  <a:srgbClr val="7030A0"/>
                </a:solidFill>
              </a:rPr>
              <a:t/>
            </a:r>
            <a:br>
              <a:rPr lang="ru-RU" sz="1800" b="1" cap="all" dirty="0" smtClean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Жители </a:t>
            </a:r>
            <a:r>
              <a:rPr lang="ru-RU" sz="1800" b="1" cap="all" dirty="0">
                <a:solidFill>
                  <a:srgbClr val="7030A0"/>
                </a:solidFill>
              </a:rPr>
              <a:t>имеют возможность дать предложения и замечания по проекту решения Собрания  </a:t>
            </a:r>
            <a:r>
              <a:rPr lang="ru-RU" sz="1800" b="1" cap="all" dirty="0" smtClean="0">
                <a:solidFill>
                  <a:srgbClr val="7030A0"/>
                </a:solidFill>
              </a:rPr>
              <a:t>О </a:t>
            </a:r>
            <a:r>
              <a:rPr lang="ru-RU" sz="1800" b="1" cap="all" dirty="0">
                <a:solidFill>
                  <a:srgbClr val="7030A0"/>
                </a:solidFill>
              </a:rPr>
              <a:t>местном бюджете  Дергачевского муниципального </a:t>
            </a:r>
            <a:r>
              <a:rPr lang="ru-RU" sz="1800" b="1" cap="all" dirty="0" smtClean="0">
                <a:solidFill>
                  <a:srgbClr val="7030A0"/>
                </a:solidFill>
              </a:rPr>
              <a:t>района. </a:t>
            </a:r>
            <a:br>
              <a:rPr lang="ru-RU" sz="1800" b="1" cap="all" dirty="0" smtClean="0">
                <a:solidFill>
                  <a:srgbClr val="7030A0"/>
                </a:solidFill>
              </a:rPr>
            </a:br>
            <a:r>
              <a:rPr lang="ru-RU" sz="1800" b="1" cap="all" dirty="0" smtClean="0">
                <a:solidFill>
                  <a:srgbClr val="7030A0"/>
                </a:solidFill>
              </a:rPr>
              <a:t>Формы </a:t>
            </a:r>
            <a:r>
              <a:rPr lang="ru-RU" sz="1800" b="1" cap="all" dirty="0">
                <a:solidFill>
                  <a:srgbClr val="7030A0"/>
                </a:solidFill>
              </a:rPr>
              <a:t>проведения публичных слушаний предполагает письменное </a:t>
            </a:r>
            <a:r>
              <a:rPr lang="ru-RU" sz="1800" b="1" cap="all" dirty="0" smtClean="0">
                <a:solidFill>
                  <a:srgbClr val="7030A0"/>
                </a:solidFill>
              </a:rPr>
              <a:t>обращение, </a:t>
            </a:r>
            <a:r>
              <a:rPr lang="ru-RU" sz="1800" b="1" cap="all" dirty="0">
                <a:solidFill>
                  <a:srgbClr val="7030A0"/>
                </a:solidFill>
              </a:rPr>
              <a:t>общественное обсуждение на встречах с представителями законодательной и исполнительной власти  Дергачевского муниципального района.</a:t>
            </a:r>
            <a:r>
              <a:rPr lang="ru-RU" sz="1800" b="1" cap="all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lang="ru-RU" sz="1800" b="1" cap="all" dirty="0">
                <a:solidFill>
                  <a:srgbClr val="8064A2">
                    <a:lumMod val="75000"/>
                  </a:srgbClr>
                </a:solidFill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64989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05378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1648" cy="63367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Дергачевского района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Дергачевского района – 4,5 тыс.кв.км. Это самый большой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площади административный район области. В состав Дергачевского района  входят муниципальные образования, определенные Законом Саратовской области «О муниципальных образованиях, входящих в состав Дергачевского муниципального района»: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со статусом городского поселения – Дергачевское муниципальное образование;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 статусом сельского поселения –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Верхазовское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Восточное, 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Демьсское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Жадовское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Мирное, Октябрьское,  Орошаемое, Петропавловское,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Сафаровское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Советское муниципальные образования.</a:t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Дергачевского муниципального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составляет  19 031 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501650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 населения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в 2016 году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14</a:t>
            </a:r>
          </a:p>
        </p:txBody>
      </p:sp>
      <p:graphicFrame>
        <p:nvGraphicFramePr>
          <p:cNvPr id="43930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13430"/>
              </p:ext>
            </p:extLst>
          </p:nvPr>
        </p:nvGraphicFramePr>
        <p:xfrm>
          <a:off x="395536" y="1311027"/>
          <a:ext cx="553085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6" name="Лист" r:id="rId3" imgW="3714750" imgH="2457450" progId="Excel.Sheet.8">
                  <p:embed/>
                </p:oleObj>
              </mc:Choice>
              <mc:Fallback>
                <p:oleObj name="Лист" r:id="rId3" imgW="3714750" imgH="2457450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11027"/>
                        <a:ext cx="5530850" cy="51720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6449899" y="3068960"/>
            <a:ext cx="1770533" cy="144016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Старше трудоспособного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5285 чел.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37210" y="1311027"/>
            <a:ext cx="1770533" cy="132588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Трудоспособное население 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10 154 чел.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37209" y="4977172"/>
            <a:ext cx="1770533" cy="140415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Моложе трудоспособного возраста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3592 чел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/>
          </a:p>
        </p:txBody>
      </p:sp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2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6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72494" cy="882651"/>
          </a:xfrm>
          <a:gradFill flip="none" rotWithShape="1">
            <a:gsLst>
              <a:gs pos="50000">
                <a:schemeClr val="accent6">
                  <a:lumMod val="20000"/>
                  <a:lumOff val="80000"/>
                  <a:alpha val="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политики  и налоговой политики </a:t>
            </a:r>
            <a:r>
              <a:rPr lang="ru-RU" sz="23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2014 – 2016 годы</a:t>
            </a:r>
            <a:b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370384" cy="365125"/>
          </a:xfrm>
        </p:spPr>
        <p:txBody>
          <a:bodyPr/>
          <a:lstStyle/>
          <a:p>
            <a:fld id="{4E726091-3E18-46B4-B884-D75B8CF1B090}" type="slidenum">
              <a:rPr lang="ru-RU" b="1" smtClean="0"/>
              <a:pPr/>
              <a:t>15</a:t>
            </a:fld>
            <a:endParaRPr lang="ru-RU" b="1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10" y="0"/>
            <a:ext cx="691410" cy="8826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928670"/>
            <a:ext cx="4143404" cy="2500330"/>
          </a:xfrm>
          <a:prstGeom prst="rect">
            <a:avLst/>
          </a:prstGeom>
          <a:blipFill dpi="0" rotWithShape="1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4643470" cy="2928958"/>
          </a:xfrm>
          <a:prstGeom prst="rect">
            <a:avLst/>
          </a:prstGeom>
          <a:blipFill dpi="0" rotWithShape="1">
            <a:blip r:embed="rId5" cstate="print">
              <a:alphaModFix amt="8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3573016"/>
            <a:ext cx="4071966" cy="122413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обеспечение сбалансированности и устойчивости бюджета в условиях ограниченности финансовых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4893478"/>
            <a:ext cx="4071966" cy="69576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ф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ормирование бездефицитного бюджета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928669"/>
            <a:ext cx="4500594" cy="134820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обеспечение бюджетной устойчивости, получение необходимого объема бюджетных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доходов, сокращение недоимки по налогам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420888"/>
            <a:ext cx="4500594" cy="92584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поддержка предпринимательской и инвестиционной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активности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5733256"/>
            <a:ext cx="4071966" cy="7920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проведение дальнейшей оптимизации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бюджетных расходов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429000"/>
            <a:ext cx="4643468" cy="29289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928670"/>
            <a:ext cx="414340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7" y="188639"/>
            <a:ext cx="8785225" cy="864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       </a:t>
            </a:r>
            <a:r>
              <a:rPr lang="ru-RU" sz="2000" b="1" i="1" dirty="0" smtClean="0">
                <a:solidFill>
                  <a:srgbClr val="002060"/>
                </a:solidFill>
                <a:latin typeface="Arial" charset="0"/>
              </a:rPr>
              <a:t>Основные </a:t>
            </a:r>
            <a:r>
              <a:rPr lang="ru-RU" sz="2000" b="1" i="1" dirty="0">
                <a:solidFill>
                  <a:srgbClr val="002060"/>
                </a:solidFill>
                <a:latin typeface="Arial" charset="0"/>
              </a:rPr>
              <a:t>показатели  социально-экономического развития  </a:t>
            </a:r>
            <a:r>
              <a:rPr lang="ru-RU" sz="2000" b="1" i="1" dirty="0" smtClean="0">
                <a:solidFill>
                  <a:srgbClr val="002060"/>
                </a:solidFill>
                <a:latin typeface="Arial" charset="0"/>
              </a:rPr>
              <a:t>      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charset="0"/>
              </a:rPr>
              <a:t>Дергачевского</a:t>
            </a:r>
            <a:r>
              <a:rPr lang="ru-RU" sz="2000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charset="0"/>
              </a:rPr>
              <a:t>района  </a:t>
            </a:r>
          </a:p>
        </p:txBody>
      </p:sp>
      <p:sp>
        <p:nvSpPr>
          <p:cNvPr id="4" name="Прямоугольник 1"/>
          <p:cNvSpPr/>
          <p:nvPr/>
        </p:nvSpPr>
        <p:spPr>
          <a:xfrm>
            <a:off x="170554" y="1289016"/>
            <a:ext cx="8794060" cy="586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endParaRPr lang="ru-RU" sz="1600" b="1" dirty="0" smtClean="0">
              <a:solidFill>
                <a:srgbClr val="FF0066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rgbClr val="FF0066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FF0066"/>
                </a:solidFill>
              </a:rPr>
              <a:t>       </a:t>
            </a:r>
            <a:r>
              <a:rPr lang="ru-RU" b="1" dirty="0" smtClean="0">
                <a:solidFill>
                  <a:srgbClr val="FF0066"/>
                </a:solidFill>
              </a:rPr>
              <a:t>Наименование</a:t>
            </a:r>
            <a:r>
              <a:rPr lang="ru-RU" sz="1600" b="1" dirty="0" smtClean="0">
                <a:solidFill>
                  <a:srgbClr val="FF0066"/>
                </a:solidFill>
              </a:rPr>
              <a:t> </a:t>
            </a:r>
            <a:r>
              <a:rPr lang="ru-RU" b="1" dirty="0" smtClean="0">
                <a:solidFill>
                  <a:srgbClr val="FF0066"/>
                </a:solidFill>
              </a:rPr>
              <a:t>показателя</a:t>
            </a:r>
            <a:r>
              <a:rPr lang="ru-RU" sz="1600" b="1" dirty="0" smtClean="0">
                <a:solidFill>
                  <a:srgbClr val="FF0066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FF0066"/>
                </a:solidFill>
              </a:rPr>
              <a:t>2014</a:t>
            </a:r>
            <a:r>
              <a:rPr lang="ru-RU" sz="1600" b="1" dirty="0" smtClean="0">
                <a:solidFill>
                  <a:srgbClr val="FF0066"/>
                </a:solidFill>
              </a:rPr>
              <a:t> год       </a:t>
            </a:r>
            <a:r>
              <a:rPr lang="ru-RU" b="1" dirty="0" smtClean="0">
                <a:solidFill>
                  <a:srgbClr val="FF0066"/>
                </a:solidFill>
              </a:rPr>
              <a:t>2015 год      2016 год   </a:t>
            </a:r>
          </a:p>
          <a:p>
            <a:pPr algn="ctr">
              <a:defRPr/>
            </a:pPr>
            <a:endParaRPr lang="ru-RU" sz="1600" b="1" dirty="0" smtClean="0">
              <a:solidFill>
                <a:srgbClr val="FF0066"/>
              </a:solidFill>
            </a:endParaRPr>
          </a:p>
          <a:p>
            <a:pPr algn="ctr">
              <a:defRPr/>
            </a:pPr>
            <a:endParaRPr 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1"/>
          <p:cNvSpPr/>
          <p:nvPr/>
        </p:nvSpPr>
        <p:spPr>
          <a:xfrm>
            <a:off x="421950" y="2076209"/>
            <a:ext cx="8389190" cy="7920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Численность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населения</a:t>
            </a:r>
            <a:r>
              <a:rPr lang="ru-RU" sz="1400" b="1" dirty="0" smtClean="0">
                <a:solidFill>
                  <a:srgbClr val="0000FF"/>
                </a:solidFill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</a:rPr>
              <a:t>человек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</a:rPr>
              <a:t>      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19 441            19 433          19 031</a:t>
            </a:r>
            <a:r>
              <a:rPr lang="ru-RU" sz="1600" b="1" dirty="0" smtClean="0">
                <a:solidFill>
                  <a:srgbClr val="FF0066"/>
                </a:solidFill>
              </a:rPr>
              <a:t>             </a:t>
            </a:r>
            <a:r>
              <a:rPr lang="ru-RU" sz="1200" b="1" dirty="0" smtClean="0">
                <a:solidFill>
                  <a:srgbClr val="FF0066"/>
                </a:solidFill>
              </a:rPr>
              <a:t>      </a:t>
            </a:r>
          </a:p>
          <a:p>
            <a:pPr algn="ctr">
              <a:defRPr/>
            </a:pPr>
            <a:endParaRPr lang="ru-RU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179387" y="5445224"/>
            <a:ext cx="8785225" cy="807473"/>
          </a:xfrm>
          <a:prstGeom prst="rect">
            <a:avLst/>
          </a:prstGeom>
          <a:solidFill>
            <a:srgbClr val="EC88C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Средняя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заработная плата, 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начисленная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работникам </a:t>
            </a:r>
            <a:r>
              <a:rPr lang="ru-RU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организаций района 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руб</a:t>
            </a:r>
            <a:r>
              <a:rPr lang="ru-RU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14403             14412            16132 </a:t>
            </a:r>
            <a:endParaRPr lang="ru-RU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21951" y="4365104"/>
            <a:ext cx="8389190" cy="8640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1600" b="1" dirty="0">
                <a:solidFill>
                  <a:srgbClr val="0000FF"/>
                </a:solidFill>
              </a:rPr>
              <a:t>Объем валовой продукции 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сельского хозяйства , </a:t>
            </a:r>
            <a:r>
              <a:rPr lang="ru-RU" sz="1600" b="1" dirty="0" err="1">
                <a:solidFill>
                  <a:srgbClr val="0000FF"/>
                </a:solidFill>
              </a:rPr>
              <a:t>млн.руб</a:t>
            </a:r>
            <a:r>
              <a:rPr lang="ru-RU" sz="1600" b="1" dirty="0">
                <a:solidFill>
                  <a:srgbClr val="0000FF"/>
                </a:solidFill>
              </a:rPr>
              <a:t>.                             </a:t>
            </a:r>
            <a:r>
              <a:rPr lang="ru-RU" sz="1600" b="1" dirty="0" smtClean="0">
                <a:solidFill>
                  <a:srgbClr val="0000FF"/>
                </a:solidFill>
              </a:rPr>
              <a:t>          </a:t>
            </a:r>
            <a:r>
              <a:rPr lang="ru-RU" b="1" dirty="0">
                <a:solidFill>
                  <a:srgbClr val="0000FF"/>
                </a:solidFill>
              </a:rPr>
              <a:t>3695 </a:t>
            </a:r>
            <a:r>
              <a:rPr lang="ru-RU" b="1" dirty="0" smtClean="0">
                <a:solidFill>
                  <a:srgbClr val="0000FF"/>
                </a:solidFill>
              </a:rPr>
              <a:t>             2210             3981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170552" y="3140968"/>
            <a:ext cx="8794061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1600" b="1" dirty="0">
                <a:solidFill>
                  <a:srgbClr val="0000FF"/>
                </a:solidFill>
              </a:rPr>
              <a:t>Отгружено товаров собственного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производства, выполнено работ 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и услуг собственными силами, </a:t>
            </a:r>
            <a:r>
              <a:rPr lang="ru-RU" sz="1600" b="1" dirty="0" err="1">
                <a:solidFill>
                  <a:srgbClr val="0000FF"/>
                </a:solidFill>
              </a:rPr>
              <a:t>млн.руб</a:t>
            </a:r>
            <a:r>
              <a:rPr lang="ru-RU" sz="1600" b="1" dirty="0">
                <a:solidFill>
                  <a:srgbClr val="0000FF"/>
                </a:solidFill>
              </a:rPr>
              <a:t>.                        </a:t>
            </a:r>
            <a:r>
              <a:rPr lang="ru-RU" sz="1600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</a:rPr>
              <a:t>71,5              92,2               98,3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7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3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7586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 доходов консолидированного бюджета района осуществлялось на основе положений Бюджетного кодекса Российской Федерации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бюджетной и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налоговой политики Дергачевского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Саратовской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на 2016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оздоровлению муниципальных финансов </a:t>
            </a:r>
            <a:r>
              <a:rPr lang="ru-RU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распоряжения «О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разработке проекта среднесрочного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плана района на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решения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Дергачевского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 на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 smtClean="0"/>
          </a:p>
        </p:txBody>
      </p:sp>
      <p:sp>
        <p:nvSpPr>
          <p:cNvPr id="4270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8043A-C123-4D87-B660-E90EE709996C}" type="slidenum">
              <a:rPr 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75688" y="6492875"/>
            <a:ext cx="371475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3" y="188640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4977" y="3673026"/>
            <a:ext cx="3260323" cy="2026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08625" y="3213100"/>
            <a:ext cx="2735263" cy="1441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района</a:t>
            </a:r>
            <a:endParaRPr lang="ru-RU" dirty="0"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08625" y="5229225"/>
            <a:ext cx="2663825" cy="1466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(12) 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городского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(1) поселений</a:t>
            </a:r>
            <a:endParaRPr lang="ru-RU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484313"/>
            <a:ext cx="9144000" cy="1052512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Бюджетная </a:t>
            </a: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>
            <a:off x="4572000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572000" y="62372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4572000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3851275" y="47244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46" y="163513"/>
            <a:ext cx="70135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7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96900" y="404664"/>
            <a:ext cx="80660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«Бюджет для граждан»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познакомит вас с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параметрами исполнения бюджета Дергачевского муниципального района  за 2016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pPr algn="just"/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800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Дергачевского муниципального района.  В доступной и понятной форме для граждан показаны основные показатели </a:t>
            </a:r>
            <a:r>
              <a:rPr lang="ru-RU" sz="2800" dirty="0" smtClean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бюджета района. </a:t>
            </a:r>
            <a:endParaRPr lang="ru-RU" sz="2800" dirty="0">
              <a:solidFill>
                <a:srgbClr val="C326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8AE-CDA2-4A19-82CE-F27F7CD9712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Основные параметры консолидированного                 бюджета Дергачевского муниципального района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 2014-2016 года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777707"/>
              </p:ext>
            </p:extLst>
          </p:nvPr>
        </p:nvGraphicFramePr>
        <p:xfrm>
          <a:off x="457200" y="1916832"/>
          <a:ext cx="8229600" cy="447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8783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2014 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 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 г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Темп роста 2015 к 2014/ 2016 к 2015, %</a:t>
                      </a:r>
                    </a:p>
                  </a:txBody>
                  <a:tcPr anchor="ctr" horzOverflow="overflow"/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349  296,1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326  457,6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365 986,1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93,5 / 112,1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368  236,6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338  887,4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363 125,0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92,0 / 107,1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151296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Дефицит (-) /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-18  940,5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-12  429,8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+2 861,0</a:t>
                      </a: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38063" y="1412776"/>
            <a:ext cx="136979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Основные параметры бюджета Дергачевского муниципального района за 2014-2016 года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613282"/>
              </p:ext>
            </p:extLst>
          </p:nvPr>
        </p:nvGraphicFramePr>
        <p:xfrm>
          <a:off x="457200" y="1916832"/>
          <a:ext cx="8229600" cy="447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8783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2014 г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 г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 г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Темп роста 2015 к 2014/ 2016 к 2015, %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334  046,0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310  043,1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349 488,8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93,8 / 112,7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351  090,6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323  107,7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346 838,6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92,0 / 107,3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  <a:tr h="151296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Дефицит (-) /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-17  044,6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-13  064,6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+2 650,1</a:t>
                      </a: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38063" y="1412776"/>
            <a:ext cx="13697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76" y="3489109"/>
            <a:ext cx="586047" cy="748145"/>
          </a:xfrm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59316"/>
              </p:ext>
            </p:extLst>
          </p:nvPr>
        </p:nvGraphicFramePr>
        <p:xfrm>
          <a:off x="0" y="0"/>
          <a:ext cx="92164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4870"/>
              </p:ext>
            </p:extLst>
          </p:nvPr>
        </p:nvGraphicFramePr>
        <p:xfrm>
          <a:off x="0" y="0"/>
          <a:ext cx="9132888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71" name="Лист" r:id="rId3" imgW="8410702" imgH="6115050" progId="Excel.Sheet.8">
                  <p:embed/>
                </p:oleObj>
              </mc:Choice>
              <mc:Fallback>
                <p:oleObj name="Лист" r:id="rId3" imgW="8410702" imgH="6115050" progId="Excel.Sheet.8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2888" cy="686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78579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err="1" smtClean="0">
                <a:solidFill>
                  <a:prstClr val="black"/>
                </a:solidFill>
                <a:latin typeface="Calibri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96" y="116632"/>
            <a:ext cx="579103" cy="7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76456" y="648866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44" y="93819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err="1" smtClean="0">
                <a:solidFill>
                  <a:prstClr val="black"/>
                </a:solidFill>
                <a:latin typeface="Calibri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08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27972" y="188913"/>
            <a:ext cx="8111349" cy="64779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Структура доходов в динамике консолидированного бюджета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Дергачевского</a:t>
            </a:r>
            <a:r>
              <a:rPr lang="ru-RU" sz="2400" b="1" i="1" dirty="0" smtClean="0">
                <a:solidFill>
                  <a:srgbClr val="0000FF"/>
                </a:solidFill>
              </a:rPr>
              <a:t> муниципального района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13515"/>
              </p:ext>
            </p:extLst>
          </p:nvPr>
        </p:nvGraphicFramePr>
        <p:xfrm>
          <a:off x="230312" y="959520"/>
          <a:ext cx="8737600" cy="565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6204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76456" y="6488668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8639" y="900837"/>
            <a:ext cx="838667" cy="336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млн</a:t>
            </a:r>
            <a:r>
              <a:rPr lang="ru-RU" sz="1100" b="1" dirty="0" smtClean="0"/>
              <a:t>. руб.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8493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323850" y="939800"/>
            <a:ext cx="8496300" cy="708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5" y="1803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743325" y="1924050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372225" y="1803400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0513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350" y="3779838"/>
            <a:ext cx="2808288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88" y="5362575"/>
            <a:ext cx="27924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9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0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419235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2" name="Rectangle 2"/>
          <p:cNvSpPr>
            <a:spLocks noChangeArrowheads="1"/>
          </p:cNvSpPr>
          <p:nvPr/>
        </p:nvSpPr>
        <p:spPr bwMode="auto">
          <a:xfrm>
            <a:off x="1214438" y="419235"/>
            <a:ext cx="7524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СТРУКТУРА БЕЗВОЗМЕЗДНЫХ ПОСТУПЛЕНИЙ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КОНСОЛИДИРОВАННОГО  БЮДЖЕТА РАЙОНА</a:t>
            </a:r>
            <a:endParaRPr lang="ru-RU" sz="20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2015-2016 ГОДЫ</a:t>
            </a:r>
            <a:endParaRPr lang="ru-RU" sz="20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14863" y="2971801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173" name="Группа 43"/>
          <p:cNvGrpSpPr>
            <a:grpSpLocks/>
          </p:cNvGrpSpPr>
          <p:nvPr/>
        </p:nvGrpSpPr>
        <p:grpSpPr bwMode="auto">
          <a:xfrm>
            <a:off x="2440781" y="1778792"/>
            <a:ext cx="4275827" cy="1038227"/>
            <a:chOff x="2318842" y="682246"/>
            <a:chExt cx="4317660" cy="778246"/>
          </a:xfrm>
        </p:grpSpPr>
        <p:grpSp>
          <p:nvGrpSpPr>
            <p:cNvPr id="7204" name="Группа 42"/>
            <p:cNvGrpSpPr>
              <a:grpSpLocks/>
            </p:cNvGrpSpPr>
            <p:nvPr/>
          </p:nvGrpSpPr>
          <p:grpSpPr bwMode="auto">
            <a:xfrm>
              <a:off x="2331579" y="1128334"/>
              <a:ext cx="4304923" cy="332158"/>
              <a:chOff x="2332000" y="1096584"/>
              <a:chExt cx="4391979" cy="351234"/>
            </a:xfrm>
          </p:grpSpPr>
          <p:sp>
            <p:nvSpPr>
              <p:cNvPr id="25659" name="Rectangle 6"/>
              <p:cNvSpPr>
                <a:spLocks noChangeArrowheads="1"/>
              </p:cNvSpPr>
              <p:nvPr/>
            </p:nvSpPr>
            <p:spPr bwMode="auto">
              <a:xfrm>
                <a:off x="2332000" y="1096747"/>
                <a:ext cx="1332603" cy="351071"/>
              </a:xfrm>
              <a:prstGeom prst="rect">
                <a:avLst/>
              </a:prstGeom>
              <a:gradFill rotWithShape="1">
                <a:gsLst>
                  <a:gs pos="0">
                    <a:srgbClr val="C9FFC9"/>
                  </a:gs>
                  <a:gs pos="50000">
                    <a:srgbClr val="DDFFDD"/>
                  </a:gs>
                  <a:gs pos="100000">
                    <a:srgbClr val="C9FFC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endPara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  <a:p>
                <a:pPr algn="ctr" defTabSz="873125">
                  <a:defRPr/>
                </a:pPr>
                <a:r>
                  <a:rPr lang="ru-RU" sz="1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257 268,7</a:t>
                </a:r>
                <a:endPara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  <a:p>
                <a:pPr algn="ctr" defTabSz="873125">
                  <a:defRPr/>
                </a:pPr>
                <a:endPara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3667841" y="1096747"/>
                <a:ext cx="1504239" cy="351071"/>
              </a:xfrm>
              <a:prstGeom prst="rect">
                <a:avLst/>
              </a:prstGeom>
              <a:gradFill rotWithShape="1">
                <a:gsLst>
                  <a:gs pos="0">
                    <a:srgbClr val="FFE7B7"/>
                  </a:gs>
                  <a:gs pos="50000">
                    <a:srgbClr val="FFEFCF"/>
                  </a:gs>
                  <a:gs pos="100000">
                    <a:srgbClr val="FFE7B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r>
                  <a:rPr lang="ru-RU" sz="1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279 445,2</a:t>
                </a:r>
                <a:endPara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61" name="Rectangle 8"/>
              <p:cNvSpPr>
                <a:spLocks noChangeArrowheads="1"/>
              </p:cNvSpPr>
              <p:nvPr/>
            </p:nvSpPr>
            <p:spPr bwMode="auto">
              <a:xfrm>
                <a:off x="5176938" y="1096747"/>
                <a:ext cx="1546339" cy="351071"/>
              </a:xfrm>
              <a:prstGeom prst="rect">
                <a:avLst/>
              </a:prstGeom>
              <a:gradFill rotWithShape="1">
                <a:gsLst>
                  <a:gs pos="0">
                    <a:srgbClr val="D9ECFF"/>
                  </a:gs>
                  <a:gs pos="50000">
                    <a:srgbClr val="F1F8FF"/>
                  </a:gs>
                  <a:gs pos="100000">
                    <a:srgbClr val="D9E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7278" tIns="43639" rIns="87278" bIns="43639" anchor="ctr"/>
              <a:lstStyle/>
              <a:p>
                <a:pPr algn="ctr" defTabSz="873125">
                  <a:defRPr/>
                </a:pPr>
                <a:r>
                  <a:rPr lang="ru-RU" sz="14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108,6</a:t>
                </a:r>
                <a:endParaRPr lang="ru-RU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25662" name="Text Box 5"/>
            <p:cNvSpPr txBox="1">
              <a:spLocks noChangeArrowheads="1"/>
            </p:cNvSpPr>
            <p:nvPr/>
          </p:nvSpPr>
          <p:spPr bwMode="auto">
            <a:xfrm>
              <a:off x="2318842" y="682246"/>
              <a:ext cx="4304234" cy="4462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7278" tIns="43639" rIns="87278" bIns="43639" anchor="ctr"/>
            <a:lstStyle>
              <a:lvl1pPr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БЕЗВОЗМЕЗДНЫЕ ПОСТУПЛЕНИЯ</a:t>
              </a:r>
            </a:p>
          </p:txBody>
        </p:sp>
      </p:grp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4178300" y="41243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64" name="Rectangle 15"/>
          <p:cNvSpPr>
            <a:spLocks noChangeArrowheads="1"/>
          </p:cNvSpPr>
          <p:nvPr/>
        </p:nvSpPr>
        <p:spPr bwMode="auto">
          <a:xfrm>
            <a:off x="1756212" y="6084987"/>
            <a:ext cx="118340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 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год  </a:t>
            </a:r>
          </a:p>
        </p:txBody>
      </p:sp>
      <p:sp>
        <p:nvSpPr>
          <p:cNvPr id="25665" name="Text Box 17"/>
          <p:cNvSpPr txBox="1">
            <a:spLocks noChangeArrowheads="1"/>
          </p:cNvSpPr>
          <p:nvPr/>
        </p:nvSpPr>
        <p:spPr bwMode="auto">
          <a:xfrm>
            <a:off x="4202113" y="6078538"/>
            <a:ext cx="1857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 2016 год </a:t>
            </a:r>
          </a:p>
        </p:txBody>
      </p:sp>
      <p:sp>
        <p:nvSpPr>
          <p:cNvPr id="25666" name="Text Box 21"/>
          <p:cNvSpPr txBox="1">
            <a:spLocks noChangeArrowheads="1"/>
          </p:cNvSpPr>
          <p:nvPr/>
        </p:nvSpPr>
        <p:spPr bwMode="auto">
          <a:xfrm>
            <a:off x="6713538" y="6088063"/>
            <a:ext cx="15430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отклонение,% </a:t>
            </a:r>
          </a:p>
        </p:txBody>
      </p:sp>
      <p:sp>
        <p:nvSpPr>
          <p:cNvPr id="7178" name="Line 22"/>
          <p:cNvSpPr>
            <a:spLocks noChangeShapeType="1"/>
          </p:cNvSpPr>
          <p:nvPr/>
        </p:nvSpPr>
        <p:spPr bwMode="auto">
          <a:xfrm>
            <a:off x="4173538" y="5348288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179" name="Группа 44"/>
          <p:cNvGrpSpPr>
            <a:grpSpLocks/>
          </p:cNvGrpSpPr>
          <p:nvPr/>
        </p:nvGrpSpPr>
        <p:grpSpPr bwMode="auto">
          <a:xfrm>
            <a:off x="757238" y="3668713"/>
            <a:ext cx="3425825" cy="912812"/>
            <a:chOff x="606910" y="1664512"/>
            <a:chExt cx="3425283" cy="684610"/>
          </a:xfrm>
        </p:grpSpPr>
        <p:sp>
          <p:nvSpPr>
            <p:cNvPr id="25669" name="Rectangle 9"/>
            <p:cNvSpPr>
              <a:spLocks noChangeArrowheads="1"/>
            </p:cNvSpPr>
            <p:nvPr/>
          </p:nvSpPr>
          <p:spPr bwMode="auto">
            <a:xfrm>
              <a:off x="606910" y="1997887"/>
              <a:ext cx="1157104" cy="351235"/>
            </a:xfrm>
            <a:prstGeom prst="rect">
              <a:avLst/>
            </a:prstGeom>
            <a:gradFill rotWithShape="1">
              <a:gsLst>
                <a:gs pos="0">
                  <a:srgbClr val="C9FFC9"/>
                </a:gs>
                <a:gs pos="50000">
                  <a:srgbClr val="DDFFDD"/>
                </a:gs>
                <a:gs pos="100000">
                  <a:srgbClr val="C9FFC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74 882,8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0" name="Rectangle 10"/>
            <p:cNvSpPr>
              <a:spLocks noChangeArrowheads="1"/>
            </p:cNvSpPr>
            <p:nvPr/>
          </p:nvSpPr>
          <p:spPr bwMode="auto">
            <a:xfrm>
              <a:off x="1738618" y="1991934"/>
              <a:ext cx="1128534" cy="357188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83 209,5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1" name="Rectangle 11"/>
            <p:cNvSpPr>
              <a:spLocks noChangeArrowheads="1"/>
            </p:cNvSpPr>
            <p:nvPr/>
          </p:nvSpPr>
          <p:spPr bwMode="auto">
            <a:xfrm>
              <a:off x="2862390" y="1997887"/>
              <a:ext cx="1168215" cy="351235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111,1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2" name="Rectangle 23"/>
            <p:cNvSpPr>
              <a:spLocks noChangeArrowheads="1"/>
            </p:cNvSpPr>
            <p:nvPr/>
          </p:nvSpPr>
          <p:spPr bwMode="auto">
            <a:xfrm>
              <a:off x="608497" y="1664512"/>
              <a:ext cx="3423696" cy="34409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3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Дотации на выравнивание бюджетной </a:t>
              </a:r>
            </a:p>
            <a:p>
              <a:pPr algn="ctr" defTabSz="873125">
                <a:lnSpc>
                  <a:spcPct val="80000"/>
                </a:lnSpc>
                <a:defRPr/>
              </a:pPr>
              <a:r>
                <a:rPr lang="ru-RU" sz="13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обеспеченности и сбалансированность</a:t>
              </a:r>
            </a:p>
          </p:txBody>
        </p:sp>
      </p:grpSp>
      <p:grpSp>
        <p:nvGrpSpPr>
          <p:cNvPr id="7180" name="Группа 45"/>
          <p:cNvGrpSpPr>
            <a:grpSpLocks/>
          </p:cNvGrpSpPr>
          <p:nvPr/>
        </p:nvGrpSpPr>
        <p:grpSpPr bwMode="auto">
          <a:xfrm>
            <a:off x="758825" y="4887913"/>
            <a:ext cx="3424238" cy="904875"/>
            <a:chOff x="608336" y="2756316"/>
            <a:chExt cx="3423857" cy="678656"/>
          </a:xfrm>
        </p:grpSpPr>
        <p:sp>
          <p:nvSpPr>
            <p:cNvPr id="25674" name="Rectangle 24"/>
            <p:cNvSpPr>
              <a:spLocks noChangeArrowheads="1"/>
            </p:cNvSpPr>
            <p:nvPr/>
          </p:nvSpPr>
          <p:spPr bwMode="auto">
            <a:xfrm>
              <a:off x="613098" y="3083737"/>
              <a:ext cx="1127000" cy="351235"/>
            </a:xfrm>
            <a:prstGeom prst="rect">
              <a:avLst/>
            </a:prstGeom>
            <a:gradFill rotWithShape="1">
              <a:gsLst>
                <a:gs pos="0">
                  <a:srgbClr val="C9FFC9"/>
                </a:gs>
                <a:gs pos="50000">
                  <a:srgbClr val="DDFFDD"/>
                </a:gs>
                <a:gs pos="100000">
                  <a:srgbClr val="C9FFC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1 300,0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5" name="Rectangle 25"/>
            <p:cNvSpPr>
              <a:spLocks noChangeArrowheads="1"/>
            </p:cNvSpPr>
            <p:nvPr/>
          </p:nvSpPr>
          <p:spPr bwMode="auto">
            <a:xfrm>
              <a:off x="1713113" y="3083737"/>
              <a:ext cx="1153985" cy="351235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15 046,9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6" name="Rectangle 26"/>
            <p:cNvSpPr>
              <a:spLocks noChangeArrowheads="1"/>
            </p:cNvSpPr>
            <p:nvPr/>
          </p:nvSpPr>
          <p:spPr bwMode="auto">
            <a:xfrm>
              <a:off x="2862335" y="3086119"/>
              <a:ext cx="1169858" cy="348853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1157,4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77" name="Rectangle 27"/>
            <p:cNvSpPr>
              <a:spLocks noChangeArrowheads="1"/>
            </p:cNvSpPr>
            <p:nvPr/>
          </p:nvSpPr>
          <p:spPr bwMode="auto">
            <a:xfrm>
              <a:off x="608336" y="2756316"/>
              <a:ext cx="3423857" cy="3440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Субсидии</a:t>
              </a:r>
            </a:p>
          </p:txBody>
        </p:sp>
      </p:grpSp>
      <p:grpSp>
        <p:nvGrpSpPr>
          <p:cNvPr id="7181" name="Group 28"/>
          <p:cNvGrpSpPr>
            <a:grpSpLocks/>
          </p:cNvGrpSpPr>
          <p:nvPr/>
        </p:nvGrpSpPr>
        <p:grpSpPr bwMode="auto">
          <a:xfrm>
            <a:off x="4989513" y="4878388"/>
            <a:ext cx="3425825" cy="914400"/>
            <a:chOff x="3151" y="2561"/>
            <a:chExt cx="2272" cy="566"/>
          </a:xfrm>
        </p:grpSpPr>
        <p:sp>
          <p:nvSpPr>
            <p:cNvPr id="25679" name="Rectangle 30"/>
            <p:cNvSpPr>
              <a:spLocks noChangeArrowheads="1"/>
            </p:cNvSpPr>
            <p:nvPr/>
          </p:nvSpPr>
          <p:spPr bwMode="auto">
            <a:xfrm>
              <a:off x="3151" y="2843"/>
              <a:ext cx="756" cy="284"/>
            </a:xfrm>
            <a:prstGeom prst="rect">
              <a:avLst/>
            </a:prstGeom>
            <a:gradFill rotWithShape="1">
              <a:gsLst>
                <a:gs pos="0">
                  <a:srgbClr val="DDFFDD"/>
                </a:gs>
                <a:gs pos="50000">
                  <a:srgbClr val="F4FFF4"/>
                </a:gs>
                <a:gs pos="100000">
                  <a:srgbClr val="DDFF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3 025,3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0" name="Rectangle 31"/>
            <p:cNvSpPr>
              <a:spLocks noChangeArrowheads="1"/>
            </p:cNvSpPr>
            <p:nvPr/>
          </p:nvSpPr>
          <p:spPr bwMode="auto">
            <a:xfrm>
              <a:off x="3895" y="2829"/>
              <a:ext cx="753" cy="298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1 070,9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1" name="Rectangle 32"/>
            <p:cNvSpPr>
              <a:spLocks noChangeArrowheads="1"/>
            </p:cNvSpPr>
            <p:nvPr/>
          </p:nvSpPr>
          <p:spPr bwMode="auto">
            <a:xfrm>
              <a:off x="4648" y="2838"/>
              <a:ext cx="775" cy="289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35,4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2" name="Rectangle 33"/>
            <p:cNvSpPr>
              <a:spLocks noChangeArrowheads="1"/>
            </p:cNvSpPr>
            <p:nvPr/>
          </p:nvSpPr>
          <p:spPr bwMode="auto">
            <a:xfrm>
              <a:off x="3152" y="2561"/>
              <a:ext cx="2271" cy="2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Прочие</a:t>
              </a:r>
            </a:p>
          </p:txBody>
        </p:sp>
      </p:grpSp>
      <p:grpSp>
        <p:nvGrpSpPr>
          <p:cNvPr id="7182" name="Group 33"/>
          <p:cNvGrpSpPr>
            <a:grpSpLocks/>
          </p:cNvGrpSpPr>
          <p:nvPr/>
        </p:nvGrpSpPr>
        <p:grpSpPr bwMode="auto">
          <a:xfrm>
            <a:off x="5005388" y="3673475"/>
            <a:ext cx="3424237" cy="908050"/>
            <a:chOff x="3137" y="1692"/>
            <a:chExt cx="2271" cy="572"/>
          </a:xfrm>
        </p:grpSpPr>
        <p:sp>
          <p:nvSpPr>
            <p:cNvPr id="25684" name="Rectangle 28"/>
            <p:cNvSpPr>
              <a:spLocks noChangeArrowheads="1"/>
            </p:cNvSpPr>
            <p:nvPr/>
          </p:nvSpPr>
          <p:spPr bwMode="auto">
            <a:xfrm>
              <a:off x="3878" y="1969"/>
              <a:ext cx="755" cy="295"/>
            </a:xfrm>
            <a:prstGeom prst="rect">
              <a:avLst/>
            </a:prstGeom>
            <a:gradFill rotWithShape="1">
              <a:gsLst>
                <a:gs pos="0">
                  <a:srgbClr val="FFE7B7"/>
                </a:gs>
                <a:gs pos="50000">
                  <a:srgbClr val="FFEFCF"/>
                </a:gs>
                <a:gs pos="100000">
                  <a:srgbClr val="FFE7B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180 417,8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5" name="Rectangle 29"/>
            <p:cNvSpPr>
              <a:spLocks noChangeArrowheads="1"/>
            </p:cNvSpPr>
            <p:nvPr/>
          </p:nvSpPr>
          <p:spPr bwMode="auto">
            <a:xfrm>
              <a:off x="4633" y="1969"/>
              <a:ext cx="775" cy="295"/>
            </a:xfrm>
            <a:prstGeom prst="rect">
              <a:avLst/>
            </a:prstGeom>
            <a:gradFill rotWithShape="1">
              <a:gsLst>
                <a:gs pos="0">
                  <a:srgbClr val="D9ECFF"/>
                </a:gs>
                <a:gs pos="50000">
                  <a:srgbClr val="F1F8FF"/>
                </a:gs>
                <a:gs pos="100000">
                  <a:srgbClr val="D9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101,3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6" name="Rectangle 34"/>
            <p:cNvSpPr>
              <a:spLocks noChangeArrowheads="1"/>
            </p:cNvSpPr>
            <p:nvPr/>
          </p:nvSpPr>
          <p:spPr bwMode="auto">
            <a:xfrm>
              <a:off x="3137" y="1967"/>
              <a:ext cx="752" cy="297"/>
            </a:xfrm>
            <a:prstGeom prst="rect">
              <a:avLst/>
            </a:prstGeom>
            <a:gradFill rotWithShape="1">
              <a:gsLst>
                <a:gs pos="0">
                  <a:srgbClr val="DDFFDD"/>
                </a:gs>
                <a:gs pos="50000">
                  <a:srgbClr val="F4FFF4"/>
                </a:gs>
                <a:gs pos="100000">
                  <a:srgbClr val="DDFF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78" tIns="43639" rIns="87278" bIns="43639" anchor="ctr"/>
            <a:lstStyle/>
            <a:p>
              <a:pPr algn="ctr" defTabSz="873125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178 060,6</a:t>
              </a:r>
              <a:endPara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25687" name="Rectangle 35"/>
            <p:cNvSpPr>
              <a:spLocks noChangeArrowheads="1"/>
            </p:cNvSpPr>
            <p:nvPr/>
          </p:nvSpPr>
          <p:spPr bwMode="auto">
            <a:xfrm>
              <a:off x="3137" y="1692"/>
              <a:ext cx="2271" cy="2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E8E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0124" tIns="30063" rIns="60124" bIns="30063" anchor="ctr"/>
            <a:lstStyle/>
            <a:p>
              <a:pPr algn="ctr" defTabSz="873125">
                <a:lnSpc>
                  <a:spcPct val="80000"/>
                </a:lnSpc>
                <a:defRPr/>
              </a:pPr>
              <a:r>
                <a:rPr lang="ru-RU" sz="14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Субвенции</a:t>
              </a:r>
            </a:p>
          </p:txBody>
        </p:sp>
      </p:grpSp>
      <p:sp>
        <p:nvSpPr>
          <p:cNvPr id="25688" name="Rectangle 14"/>
          <p:cNvSpPr>
            <a:spLocks noChangeArrowheads="1"/>
          </p:cNvSpPr>
          <p:nvPr/>
        </p:nvSpPr>
        <p:spPr bwMode="auto">
          <a:xfrm>
            <a:off x="1214438" y="6164263"/>
            <a:ext cx="211137" cy="161925"/>
          </a:xfrm>
          <a:prstGeom prst="rect">
            <a:avLst/>
          </a:prstGeom>
          <a:gradFill rotWithShape="1">
            <a:gsLst>
              <a:gs pos="0">
                <a:srgbClr val="C9FFC9"/>
              </a:gs>
              <a:gs pos="50000">
                <a:srgbClr val="DDFFDD"/>
              </a:gs>
              <a:gs pos="100000">
                <a:srgbClr val="C9FFC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5689" name="Rectangle 18"/>
          <p:cNvSpPr>
            <a:spLocks noChangeArrowheads="1"/>
          </p:cNvSpPr>
          <p:nvPr/>
        </p:nvSpPr>
        <p:spPr bwMode="auto">
          <a:xfrm>
            <a:off x="4000500" y="6180138"/>
            <a:ext cx="211138" cy="161925"/>
          </a:xfrm>
          <a:prstGeom prst="rect">
            <a:avLst/>
          </a:prstGeom>
          <a:gradFill rotWithShape="1">
            <a:gsLst>
              <a:gs pos="0">
                <a:srgbClr val="FFE7B7"/>
              </a:gs>
              <a:gs pos="50000">
                <a:srgbClr val="FFEFCF"/>
              </a:gs>
              <a:gs pos="100000">
                <a:srgbClr val="FFE7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5690" name="Rectangle 20"/>
          <p:cNvSpPr>
            <a:spLocks noChangeArrowheads="1"/>
          </p:cNvSpPr>
          <p:nvPr/>
        </p:nvSpPr>
        <p:spPr bwMode="auto">
          <a:xfrm>
            <a:off x="6489700" y="6176963"/>
            <a:ext cx="227013" cy="174625"/>
          </a:xfrm>
          <a:prstGeom prst="rect">
            <a:avLst/>
          </a:prstGeom>
          <a:gradFill rotWithShape="1">
            <a:gsLst>
              <a:gs pos="0">
                <a:srgbClr val="D9ECFF"/>
              </a:gs>
              <a:gs pos="50000">
                <a:srgbClr val="F1F8FF"/>
              </a:gs>
              <a:gs pos="100000">
                <a:srgbClr val="D9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7278" tIns="43639" rIns="87278" bIns="43639" anchor="ctr"/>
          <a:lstStyle/>
          <a:p>
            <a:pPr algn="ctr" defTabSz="873125">
              <a:defRPr/>
            </a:pPr>
            <a:endParaRPr lang="en-US" sz="1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7187" name="Text Box 70"/>
          <p:cNvSpPr txBox="1">
            <a:spLocks noChangeArrowheads="1"/>
          </p:cNvSpPr>
          <p:nvPr/>
        </p:nvSpPr>
        <p:spPr bwMode="auto">
          <a:xfrm>
            <a:off x="7596188" y="2205038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5702" y="6403723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26C584-1218-41BD-961B-A4144921C44F}" type="slidenum">
              <a:rPr lang="ru-RU" sz="110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53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770"/>
            <a:ext cx="9144000" cy="57045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Безвозмездные поступления в бюджет Дергачевского муниципального района за 2011-2016 годы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90708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60" y="38691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797751" y="692696"/>
            <a:ext cx="346249" cy="10081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05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Итоги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реализации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плана мероприятий по оздоровлению 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муниципальных финансов в части повышения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поступлений налоговых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и неналоговых доходов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бюджета Дергачевского муниципального района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а 2016 год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2291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66" y="0"/>
            <a:ext cx="78343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710266" y="2852936"/>
            <a:ext cx="3597662" cy="1872208"/>
          </a:xfrm>
          <a:custGeom>
            <a:avLst/>
            <a:gdLst>
              <a:gd name="connsiteX0" fmla="*/ 0 w 3576191"/>
              <a:gd name="connsiteY0" fmla="*/ 1157823 h 2315646"/>
              <a:gd name="connsiteX1" fmla="*/ 1788096 w 3576191"/>
              <a:gd name="connsiteY1" fmla="*/ 0 h 2315646"/>
              <a:gd name="connsiteX2" fmla="*/ 3576192 w 3576191"/>
              <a:gd name="connsiteY2" fmla="*/ 1157823 h 2315646"/>
              <a:gd name="connsiteX3" fmla="*/ 1788096 w 3576191"/>
              <a:gd name="connsiteY3" fmla="*/ 2315646 h 2315646"/>
              <a:gd name="connsiteX4" fmla="*/ 0 w 3576191"/>
              <a:gd name="connsiteY4" fmla="*/ 1157823 h 23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191" h="2315646">
                <a:moveTo>
                  <a:pt x="0" y="1157823"/>
                </a:moveTo>
                <a:cubicBezTo>
                  <a:pt x="0" y="518375"/>
                  <a:pt x="800558" y="0"/>
                  <a:pt x="1788096" y="0"/>
                </a:cubicBezTo>
                <a:cubicBezTo>
                  <a:pt x="2775634" y="0"/>
                  <a:pt x="3576192" y="518375"/>
                  <a:pt x="3576192" y="1157823"/>
                </a:cubicBezTo>
                <a:cubicBezTo>
                  <a:pt x="3576192" y="1797271"/>
                  <a:pt x="2775634" y="2315646"/>
                  <a:pt x="1788096" y="2315646"/>
                </a:cubicBezTo>
                <a:cubicBezTo>
                  <a:pt x="800558" y="2315646"/>
                  <a:pt x="0" y="1797271"/>
                  <a:pt x="0" y="1157823"/>
                </a:cubicBezTo>
                <a:close/>
              </a:path>
            </a:pathLst>
          </a:custGeom>
          <a:solidFill>
            <a:srgbClr val="F27C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611" tIns="348009" rIns="532611" bIns="34800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поступления в бюджет района 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16 645,0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1325689">
            <a:off x="6239538" y="3508020"/>
            <a:ext cx="1517171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6767901" y="3337905"/>
            <a:ext cx="2105195" cy="1154999"/>
          </a:xfrm>
          <a:custGeom>
            <a:avLst/>
            <a:gdLst>
              <a:gd name="connsiteX0" fmla="*/ 0 w 2105195"/>
              <a:gd name="connsiteY0" fmla="*/ 110026 h 1100263"/>
              <a:gd name="connsiteX1" fmla="*/ 110026 w 2105195"/>
              <a:gd name="connsiteY1" fmla="*/ 0 h 1100263"/>
              <a:gd name="connsiteX2" fmla="*/ 1995169 w 2105195"/>
              <a:gd name="connsiteY2" fmla="*/ 0 h 1100263"/>
              <a:gd name="connsiteX3" fmla="*/ 2105195 w 2105195"/>
              <a:gd name="connsiteY3" fmla="*/ 110026 h 1100263"/>
              <a:gd name="connsiteX4" fmla="*/ 2105195 w 2105195"/>
              <a:gd name="connsiteY4" fmla="*/ 990237 h 1100263"/>
              <a:gd name="connsiteX5" fmla="*/ 1995169 w 2105195"/>
              <a:gd name="connsiteY5" fmla="*/ 1100263 h 1100263"/>
              <a:gd name="connsiteX6" fmla="*/ 110026 w 2105195"/>
              <a:gd name="connsiteY6" fmla="*/ 1100263 h 1100263"/>
              <a:gd name="connsiteX7" fmla="*/ 0 w 2105195"/>
              <a:gd name="connsiteY7" fmla="*/ 990237 h 1100263"/>
              <a:gd name="connsiteX8" fmla="*/ 0 w 2105195"/>
              <a:gd name="connsiteY8" fmla="*/ 110026 h 110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195" h="1100263">
                <a:moveTo>
                  <a:pt x="0" y="110026"/>
                </a:moveTo>
                <a:cubicBezTo>
                  <a:pt x="0" y="49260"/>
                  <a:pt x="49260" y="0"/>
                  <a:pt x="110026" y="0"/>
                </a:cubicBezTo>
                <a:lnTo>
                  <a:pt x="1995169" y="0"/>
                </a:lnTo>
                <a:cubicBezTo>
                  <a:pt x="2055935" y="0"/>
                  <a:pt x="2105195" y="49260"/>
                  <a:pt x="2105195" y="110026"/>
                </a:cubicBezTo>
                <a:lnTo>
                  <a:pt x="2105195" y="990237"/>
                </a:lnTo>
                <a:cubicBezTo>
                  <a:pt x="2105195" y="1051003"/>
                  <a:pt x="2055935" y="1100263"/>
                  <a:pt x="1995169" y="1100263"/>
                </a:cubicBezTo>
                <a:lnTo>
                  <a:pt x="110026" y="1100263"/>
                </a:lnTo>
                <a:cubicBezTo>
                  <a:pt x="49260" y="1100263"/>
                  <a:pt x="0" y="1051003"/>
                  <a:pt x="0" y="990237"/>
                </a:cubicBezTo>
                <a:lnTo>
                  <a:pt x="0" y="110026"/>
                </a:lnTo>
                <a:close/>
              </a:path>
            </a:pathLst>
          </a:custGeom>
          <a:solidFill>
            <a:srgbClr val="696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86" tIns="55086" rIns="55086" bIns="550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земельных участков, подлежащих реализации без проведения торгов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15 795,5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8360000">
            <a:off x="5428065" y="2130246"/>
            <a:ext cx="1759725" cy="66392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илиния 6"/>
          <p:cNvSpPr/>
          <p:nvPr/>
        </p:nvSpPr>
        <p:spPr>
          <a:xfrm>
            <a:off x="5609840" y="1503054"/>
            <a:ext cx="2372587" cy="1121906"/>
          </a:xfrm>
          <a:custGeom>
            <a:avLst/>
            <a:gdLst>
              <a:gd name="connsiteX0" fmla="*/ 0 w 2372587"/>
              <a:gd name="connsiteY0" fmla="*/ 112191 h 1121906"/>
              <a:gd name="connsiteX1" fmla="*/ 112191 w 2372587"/>
              <a:gd name="connsiteY1" fmla="*/ 0 h 1121906"/>
              <a:gd name="connsiteX2" fmla="*/ 2260396 w 2372587"/>
              <a:gd name="connsiteY2" fmla="*/ 0 h 1121906"/>
              <a:gd name="connsiteX3" fmla="*/ 2372587 w 2372587"/>
              <a:gd name="connsiteY3" fmla="*/ 112191 h 1121906"/>
              <a:gd name="connsiteX4" fmla="*/ 2372587 w 2372587"/>
              <a:gd name="connsiteY4" fmla="*/ 1009715 h 1121906"/>
              <a:gd name="connsiteX5" fmla="*/ 2260396 w 2372587"/>
              <a:gd name="connsiteY5" fmla="*/ 1121906 h 1121906"/>
              <a:gd name="connsiteX6" fmla="*/ 112191 w 2372587"/>
              <a:gd name="connsiteY6" fmla="*/ 1121906 h 1121906"/>
              <a:gd name="connsiteX7" fmla="*/ 0 w 2372587"/>
              <a:gd name="connsiteY7" fmla="*/ 1009715 h 1121906"/>
              <a:gd name="connsiteX8" fmla="*/ 0 w 2372587"/>
              <a:gd name="connsiteY8" fmla="*/ 112191 h 112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2587" h="1121906">
                <a:moveTo>
                  <a:pt x="0" y="112191"/>
                </a:moveTo>
                <a:cubicBezTo>
                  <a:pt x="0" y="50230"/>
                  <a:pt x="50230" y="0"/>
                  <a:pt x="112191" y="0"/>
                </a:cubicBezTo>
                <a:lnTo>
                  <a:pt x="2260396" y="0"/>
                </a:lnTo>
                <a:cubicBezTo>
                  <a:pt x="2322357" y="0"/>
                  <a:pt x="2372587" y="50230"/>
                  <a:pt x="2372587" y="112191"/>
                </a:cubicBezTo>
                <a:lnTo>
                  <a:pt x="2372587" y="1009715"/>
                </a:lnTo>
                <a:cubicBezTo>
                  <a:pt x="2372587" y="1071676"/>
                  <a:pt x="2322357" y="1121906"/>
                  <a:pt x="2260396" y="1121906"/>
                </a:cubicBezTo>
                <a:lnTo>
                  <a:pt x="112191" y="1121906"/>
                </a:lnTo>
                <a:cubicBezTo>
                  <a:pt x="50230" y="1121906"/>
                  <a:pt x="0" y="1071676"/>
                  <a:pt x="0" y="1009715"/>
                </a:cubicBezTo>
                <a:lnTo>
                  <a:pt x="0" y="112191"/>
                </a:lnTo>
                <a:close/>
              </a:path>
            </a:pathLst>
          </a:custGeom>
          <a:solidFill>
            <a:srgbClr val="99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20" tIns="55720" rIns="55720" bIns="5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 МУП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314,4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3980000">
            <a:off x="1912280" y="2104256"/>
            <a:ext cx="1667541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786579" y="1392112"/>
            <a:ext cx="2673290" cy="1460824"/>
          </a:xfrm>
          <a:custGeom>
            <a:avLst/>
            <a:gdLst>
              <a:gd name="connsiteX0" fmla="*/ 0 w 2673290"/>
              <a:gd name="connsiteY0" fmla="*/ 125987 h 1259868"/>
              <a:gd name="connsiteX1" fmla="*/ 125987 w 2673290"/>
              <a:gd name="connsiteY1" fmla="*/ 0 h 1259868"/>
              <a:gd name="connsiteX2" fmla="*/ 2547303 w 2673290"/>
              <a:gd name="connsiteY2" fmla="*/ 0 h 1259868"/>
              <a:gd name="connsiteX3" fmla="*/ 2673290 w 2673290"/>
              <a:gd name="connsiteY3" fmla="*/ 125987 h 1259868"/>
              <a:gd name="connsiteX4" fmla="*/ 2673290 w 2673290"/>
              <a:gd name="connsiteY4" fmla="*/ 1133881 h 1259868"/>
              <a:gd name="connsiteX5" fmla="*/ 2547303 w 2673290"/>
              <a:gd name="connsiteY5" fmla="*/ 1259868 h 1259868"/>
              <a:gd name="connsiteX6" fmla="*/ 125987 w 2673290"/>
              <a:gd name="connsiteY6" fmla="*/ 1259868 h 1259868"/>
              <a:gd name="connsiteX7" fmla="*/ 0 w 2673290"/>
              <a:gd name="connsiteY7" fmla="*/ 1133881 h 1259868"/>
              <a:gd name="connsiteX8" fmla="*/ 0 w 2673290"/>
              <a:gd name="connsiteY8" fmla="*/ 125987 h 12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290" h="1259868">
                <a:moveTo>
                  <a:pt x="0" y="125987"/>
                </a:moveTo>
                <a:cubicBezTo>
                  <a:pt x="0" y="56406"/>
                  <a:pt x="56406" y="0"/>
                  <a:pt x="125987" y="0"/>
                </a:cubicBezTo>
                <a:lnTo>
                  <a:pt x="2547303" y="0"/>
                </a:lnTo>
                <a:cubicBezTo>
                  <a:pt x="2616884" y="0"/>
                  <a:pt x="2673290" y="56406"/>
                  <a:pt x="2673290" y="125987"/>
                </a:cubicBezTo>
                <a:lnTo>
                  <a:pt x="2673290" y="1133881"/>
                </a:lnTo>
                <a:cubicBezTo>
                  <a:pt x="2673290" y="1203462"/>
                  <a:pt x="2616884" y="1259868"/>
                  <a:pt x="2547303" y="1259868"/>
                </a:cubicBezTo>
                <a:lnTo>
                  <a:pt x="125987" y="1259868"/>
                </a:lnTo>
                <a:cubicBezTo>
                  <a:pt x="56406" y="1259868"/>
                  <a:pt x="0" y="1203462"/>
                  <a:pt x="0" y="1133881"/>
                </a:cubicBezTo>
                <a:lnTo>
                  <a:pt x="0" y="12598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60" tIns="59760" rIns="59760" bIns="597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работы комиссии по неформальной занятости проведено 58 рейдов, выявлено 14 физических лиц, осуществляющих предпринимательскую деятельность без регистрации, 136 случаев неоформленных трудовых отношений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1005993">
            <a:off x="1347976" y="3558058"/>
            <a:ext cx="1386013" cy="65995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илиния 11"/>
          <p:cNvSpPr/>
          <p:nvPr/>
        </p:nvSpPr>
        <p:spPr>
          <a:xfrm>
            <a:off x="201313" y="3337905"/>
            <a:ext cx="1980382" cy="1154999"/>
          </a:xfrm>
          <a:custGeom>
            <a:avLst/>
            <a:gdLst>
              <a:gd name="connsiteX0" fmla="*/ 0 w 1980382"/>
              <a:gd name="connsiteY0" fmla="*/ 92659 h 926588"/>
              <a:gd name="connsiteX1" fmla="*/ 92659 w 1980382"/>
              <a:gd name="connsiteY1" fmla="*/ 0 h 926588"/>
              <a:gd name="connsiteX2" fmla="*/ 1887723 w 1980382"/>
              <a:gd name="connsiteY2" fmla="*/ 0 h 926588"/>
              <a:gd name="connsiteX3" fmla="*/ 1980382 w 1980382"/>
              <a:gd name="connsiteY3" fmla="*/ 92659 h 926588"/>
              <a:gd name="connsiteX4" fmla="*/ 1980382 w 1980382"/>
              <a:gd name="connsiteY4" fmla="*/ 833929 h 926588"/>
              <a:gd name="connsiteX5" fmla="*/ 1887723 w 1980382"/>
              <a:gd name="connsiteY5" fmla="*/ 926588 h 926588"/>
              <a:gd name="connsiteX6" fmla="*/ 92659 w 1980382"/>
              <a:gd name="connsiteY6" fmla="*/ 926588 h 926588"/>
              <a:gd name="connsiteX7" fmla="*/ 0 w 1980382"/>
              <a:gd name="connsiteY7" fmla="*/ 833929 h 926588"/>
              <a:gd name="connsiteX8" fmla="*/ 0 w 1980382"/>
              <a:gd name="connsiteY8" fmla="*/ 92659 h 92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382" h="926588">
                <a:moveTo>
                  <a:pt x="0" y="92659"/>
                </a:moveTo>
                <a:cubicBezTo>
                  <a:pt x="0" y="41485"/>
                  <a:pt x="41485" y="0"/>
                  <a:pt x="92659" y="0"/>
                </a:cubicBezTo>
                <a:lnTo>
                  <a:pt x="1887723" y="0"/>
                </a:lnTo>
                <a:cubicBezTo>
                  <a:pt x="1938897" y="0"/>
                  <a:pt x="1980382" y="41485"/>
                  <a:pt x="1980382" y="92659"/>
                </a:cubicBezTo>
                <a:lnTo>
                  <a:pt x="1980382" y="833929"/>
                </a:lnTo>
                <a:cubicBezTo>
                  <a:pt x="1980382" y="885103"/>
                  <a:pt x="1938897" y="926588"/>
                  <a:pt x="1887723" y="926588"/>
                </a:cubicBezTo>
                <a:lnTo>
                  <a:pt x="92659" y="926588"/>
                </a:lnTo>
                <a:cubicBezTo>
                  <a:pt x="41485" y="926588"/>
                  <a:pt x="0" y="885103"/>
                  <a:pt x="0" y="833929"/>
                </a:cubicBezTo>
                <a:lnTo>
                  <a:pt x="0" y="92659"/>
                </a:lnTo>
                <a:close/>
              </a:path>
            </a:pathLst>
          </a:custGeom>
          <a:solidFill>
            <a:srgbClr val="CC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99" tIns="49999" rIns="49999" bIns="4999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финансово-экономической деятельности МУП           4,4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5400000">
            <a:off x="3894276" y="5025946"/>
            <a:ext cx="1355448" cy="79209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3459869" y="5421991"/>
            <a:ext cx="2301384" cy="1154321"/>
          </a:xfrm>
          <a:custGeom>
            <a:avLst/>
            <a:gdLst>
              <a:gd name="connsiteX0" fmla="*/ 0 w 2287649"/>
              <a:gd name="connsiteY0" fmla="*/ 129676 h 1296761"/>
              <a:gd name="connsiteX1" fmla="*/ 129676 w 2287649"/>
              <a:gd name="connsiteY1" fmla="*/ 0 h 1296761"/>
              <a:gd name="connsiteX2" fmla="*/ 2157973 w 2287649"/>
              <a:gd name="connsiteY2" fmla="*/ 0 h 1296761"/>
              <a:gd name="connsiteX3" fmla="*/ 2287649 w 2287649"/>
              <a:gd name="connsiteY3" fmla="*/ 129676 h 1296761"/>
              <a:gd name="connsiteX4" fmla="*/ 2287649 w 2287649"/>
              <a:gd name="connsiteY4" fmla="*/ 1167085 h 1296761"/>
              <a:gd name="connsiteX5" fmla="*/ 2157973 w 2287649"/>
              <a:gd name="connsiteY5" fmla="*/ 1296761 h 1296761"/>
              <a:gd name="connsiteX6" fmla="*/ 129676 w 2287649"/>
              <a:gd name="connsiteY6" fmla="*/ 1296761 h 1296761"/>
              <a:gd name="connsiteX7" fmla="*/ 0 w 2287649"/>
              <a:gd name="connsiteY7" fmla="*/ 1167085 h 1296761"/>
              <a:gd name="connsiteX8" fmla="*/ 0 w 2287649"/>
              <a:gd name="connsiteY8" fmla="*/ 129676 h 12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7649" h="1296761">
                <a:moveTo>
                  <a:pt x="0" y="129676"/>
                </a:moveTo>
                <a:cubicBezTo>
                  <a:pt x="0" y="58058"/>
                  <a:pt x="58058" y="0"/>
                  <a:pt x="129676" y="0"/>
                </a:cubicBezTo>
                <a:lnTo>
                  <a:pt x="2157973" y="0"/>
                </a:lnTo>
                <a:cubicBezTo>
                  <a:pt x="2229591" y="0"/>
                  <a:pt x="2287649" y="58058"/>
                  <a:pt x="2287649" y="129676"/>
                </a:cubicBezTo>
                <a:lnTo>
                  <a:pt x="2287649" y="1167085"/>
                </a:lnTo>
                <a:cubicBezTo>
                  <a:pt x="2287649" y="1238703"/>
                  <a:pt x="2229591" y="1296761"/>
                  <a:pt x="2157973" y="1296761"/>
                </a:cubicBezTo>
                <a:lnTo>
                  <a:pt x="129676" y="1296761"/>
                </a:lnTo>
                <a:cubicBezTo>
                  <a:pt x="58058" y="1296761"/>
                  <a:pt x="0" y="1238703"/>
                  <a:pt x="0" y="1167085"/>
                </a:cubicBezTo>
                <a:lnTo>
                  <a:pt x="0" y="12967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41" tIns="60841" rIns="60841" bIns="6084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имущества, находящегося в муниципальной собственности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514,7  </a:t>
            </a:r>
            <a:r>
              <a:rPr lang="ru-RU" sz="12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16" name="Номер слайда 19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92875"/>
            <a:ext cx="4603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6C584-1218-41BD-961B-A4144921C44F}" type="slidenum">
              <a:rPr lang="ru-RU"/>
              <a:pPr/>
              <a:t>28</a:t>
            </a:fld>
            <a:endParaRPr lang="ru-RU" dirty="0" smtClean="0">
              <a:solidFill>
                <a:srgbClr val="7F7F7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260350"/>
            <a:ext cx="86407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 классифицируются расходы бюджета?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620713"/>
            <a:ext cx="8640763" cy="2520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Расходы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3213100"/>
            <a:ext cx="72723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435205" name="Picture 2" descr="http://forum.relicvia.ru/uploads/monthly_03_2011/post-8687-13010639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3789363"/>
            <a:ext cx="4460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6" name="Picture 4" descr="http://ulpressa.ru/wp-content/uploads/old/600PC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3789363"/>
            <a:ext cx="5032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07" name="Picture 6" descr="http://im3-tub-ru.yandex.net/i?id=316166057-50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789363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2425" y="4322763"/>
            <a:ext cx="794" cy="177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0113" y="4337050"/>
            <a:ext cx="0" cy="115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30" idx="2"/>
          </p:cNvCxnSpPr>
          <p:nvPr/>
        </p:nvCxnSpPr>
        <p:spPr>
          <a:xfrm>
            <a:off x="1511300" y="4313238"/>
            <a:ext cx="17463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1" name="TextBox 20"/>
          <p:cNvSpPr txBox="1">
            <a:spLocks noChangeArrowheads="1"/>
          </p:cNvSpPr>
          <p:nvPr/>
        </p:nvSpPr>
        <p:spPr bwMode="auto">
          <a:xfrm>
            <a:off x="53311" y="6093296"/>
            <a:ext cx="1980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 «Общегосударственные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435212" name="TextBox 22"/>
          <p:cNvSpPr txBox="1">
            <a:spLocks noChangeArrowheads="1"/>
          </p:cNvSpPr>
          <p:nvPr/>
        </p:nvSpPr>
        <p:spPr bwMode="auto">
          <a:xfrm>
            <a:off x="423861" y="5492695"/>
            <a:ext cx="1411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«Национальная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оборона»</a:t>
            </a:r>
          </a:p>
        </p:txBody>
      </p:sp>
      <p:sp>
        <p:nvSpPr>
          <p:cNvPr id="435213" name="TextBox 25"/>
          <p:cNvSpPr txBox="1">
            <a:spLocks noChangeArrowheads="1"/>
          </p:cNvSpPr>
          <p:nvPr/>
        </p:nvSpPr>
        <p:spPr bwMode="auto">
          <a:xfrm>
            <a:off x="977900" y="4416425"/>
            <a:ext cx="1608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 «Национальная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безопасность и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правоохранительная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</p:txBody>
      </p:sp>
      <p:pic>
        <p:nvPicPr>
          <p:cNvPr id="435214" name="Picture 8" descr="http://img0.liveinternet.ru/images/attach/c/1/57/102/57102505_dandelion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6900" y="378936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352800" y="4313238"/>
            <a:ext cx="109538" cy="1087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6" name="TextBox 1023"/>
          <p:cNvSpPr txBox="1">
            <a:spLocks noChangeArrowheads="1"/>
          </p:cNvSpPr>
          <p:nvPr/>
        </p:nvSpPr>
        <p:spPr bwMode="auto">
          <a:xfrm>
            <a:off x="3177810" y="5400361"/>
            <a:ext cx="108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06 «Охрана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</a:p>
        </p:txBody>
      </p:sp>
      <p:pic>
        <p:nvPicPr>
          <p:cNvPr id="435217" name="Picture 10" descr="http://www.stroi-s.ru/i/dom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475" y="3789363"/>
            <a:ext cx="566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Прямая соединительная линия 1026"/>
          <p:cNvCxnSpPr>
            <a:endCxn id="435219" idx="0"/>
          </p:cNvCxnSpPr>
          <p:nvPr/>
        </p:nvCxnSpPr>
        <p:spPr>
          <a:xfrm>
            <a:off x="2813050" y="4337050"/>
            <a:ext cx="125450" cy="164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19" name="TextBox 1038"/>
          <p:cNvSpPr txBox="1">
            <a:spLocks noChangeArrowheads="1"/>
          </p:cNvSpPr>
          <p:nvPr/>
        </p:nvSpPr>
        <p:spPr bwMode="auto">
          <a:xfrm>
            <a:off x="2355423" y="5985307"/>
            <a:ext cx="11661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 «Жилищно-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хозяйство»</a:t>
            </a:r>
          </a:p>
        </p:txBody>
      </p:sp>
      <p:pic>
        <p:nvPicPr>
          <p:cNvPr id="435220" name="Picture 12" descr="http://www.malatyahaber.com/sites/malatyahaber.com/files/haberler/2013/06/10/universteeg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1088" y="3789363"/>
            <a:ext cx="5905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5" name="Прямая соединительная линия 1044"/>
          <p:cNvCxnSpPr/>
          <p:nvPr/>
        </p:nvCxnSpPr>
        <p:spPr>
          <a:xfrm>
            <a:off x="3916363" y="430371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2" name="TextBox 1047"/>
          <p:cNvSpPr txBox="1">
            <a:spLocks noChangeArrowheads="1"/>
          </p:cNvSpPr>
          <p:nvPr/>
        </p:nvSpPr>
        <p:spPr bwMode="auto">
          <a:xfrm>
            <a:off x="3407569" y="4552950"/>
            <a:ext cx="13743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07 «Образование»</a:t>
            </a:r>
          </a:p>
        </p:txBody>
      </p:sp>
      <p:pic>
        <p:nvPicPr>
          <p:cNvPr id="435223" name="Picture 14" descr="http://www.lifanovsky.com/wp-content/uploads/2009/06/bolshoi_draw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6413" y="3789363"/>
            <a:ext cx="4381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1" name="Прямая соединительная линия 1050"/>
          <p:cNvCxnSpPr/>
          <p:nvPr/>
        </p:nvCxnSpPr>
        <p:spPr>
          <a:xfrm>
            <a:off x="4535488" y="4344988"/>
            <a:ext cx="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5" name="TextBox 1053"/>
          <p:cNvSpPr txBox="1">
            <a:spLocks noChangeArrowheads="1"/>
          </p:cNvSpPr>
          <p:nvPr/>
        </p:nvSpPr>
        <p:spPr bwMode="auto">
          <a:xfrm>
            <a:off x="4258304" y="5400361"/>
            <a:ext cx="1333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 «Культура,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</a:p>
        </p:txBody>
      </p:sp>
      <p:pic>
        <p:nvPicPr>
          <p:cNvPr id="435226" name="Picture 16" descr="http://vgae.ru/uploads/posts/2011-03/1300084874_image02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6163" y="3789363"/>
            <a:ext cx="6080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Прямая соединительная линия 1056"/>
          <p:cNvCxnSpPr>
            <a:endCxn id="435228" idx="0"/>
          </p:cNvCxnSpPr>
          <p:nvPr/>
        </p:nvCxnSpPr>
        <p:spPr>
          <a:xfrm>
            <a:off x="5160963" y="4344988"/>
            <a:ext cx="403815" cy="174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28" name="TextBox 1060"/>
          <p:cNvSpPr txBox="1">
            <a:spLocks noChangeArrowheads="1"/>
          </p:cNvSpPr>
          <p:nvPr/>
        </p:nvSpPr>
        <p:spPr bwMode="auto">
          <a:xfrm>
            <a:off x="4737019" y="6092572"/>
            <a:ext cx="1655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09 «Здравоохранение»</a:t>
            </a:r>
          </a:p>
        </p:txBody>
      </p:sp>
      <p:pic>
        <p:nvPicPr>
          <p:cNvPr id="435229" name="Picture 18" descr="http://v2.nabchelny.ru/upload/resize_cache/iblock/3d1/600_420_0/DSC_644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43550" y="3789363"/>
            <a:ext cx="504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5" name="Прямая соединительная линия 1064"/>
          <p:cNvCxnSpPr/>
          <p:nvPr/>
        </p:nvCxnSpPr>
        <p:spPr>
          <a:xfrm>
            <a:off x="5795963" y="4329113"/>
            <a:ext cx="0" cy="113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1" name="TextBox 1067"/>
          <p:cNvSpPr txBox="1">
            <a:spLocks noChangeArrowheads="1"/>
          </p:cNvSpPr>
          <p:nvPr/>
        </p:nvSpPr>
        <p:spPr bwMode="auto">
          <a:xfrm>
            <a:off x="5594350" y="5461330"/>
            <a:ext cx="1274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«Социальная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</a:p>
        </p:txBody>
      </p:sp>
      <p:pic>
        <p:nvPicPr>
          <p:cNvPr id="435232" name="Picture 20" descr="http://im0-tub-ru.yandex.net/i?id=448636504-14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08700" y="3789363"/>
            <a:ext cx="576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1" name="Прямая соединительная линия 1070"/>
          <p:cNvCxnSpPr/>
          <p:nvPr/>
        </p:nvCxnSpPr>
        <p:spPr>
          <a:xfrm>
            <a:off x="6399213" y="4303713"/>
            <a:ext cx="1587" cy="340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4" name="TextBox 1074"/>
          <p:cNvSpPr txBox="1">
            <a:spLocks noChangeArrowheads="1"/>
          </p:cNvSpPr>
          <p:nvPr/>
        </p:nvSpPr>
        <p:spPr bwMode="auto">
          <a:xfrm>
            <a:off x="5890030" y="4543038"/>
            <a:ext cx="1241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«Физическая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</a:p>
        </p:txBody>
      </p:sp>
      <p:pic>
        <p:nvPicPr>
          <p:cNvPr id="435235" name="Picture 22" descr="http://debri-dv.ru/filedata/debri-dv/images_small/7107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13538" y="3789363"/>
            <a:ext cx="53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4" name="Прямая соединительная линия 1083"/>
          <p:cNvCxnSpPr>
            <a:endCxn id="435237" idx="0"/>
          </p:cNvCxnSpPr>
          <p:nvPr/>
        </p:nvCxnSpPr>
        <p:spPr>
          <a:xfrm>
            <a:off x="6983413" y="4303713"/>
            <a:ext cx="134582" cy="155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37" name="TextBox 1087"/>
          <p:cNvSpPr txBox="1">
            <a:spLocks noChangeArrowheads="1"/>
          </p:cNvSpPr>
          <p:nvPr/>
        </p:nvSpPr>
        <p:spPr bwMode="auto">
          <a:xfrm>
            <a:off x="6571659" y="5862026"/>
            <a:ext cx="1092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«Средства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массовой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информации»</a:t>
            </a:r>
          </a:p>
        </p:txBody>
      </p:sp>
      <p:pic>
        <p:nvPicPr>
          <p:cNvPr id="435238" name="Picture 24" descr="http://img1.liveinternet.ru/images/attach/c/2/74/637/74637695_money_1400x1050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89800" y="3789363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94" name="Прямая соединительная линия 1093"/>
          <p:cNvCxnSpPr/>
          <p:nvPr/>
        </p:nvCxnSpPr>
        <p:spPr>
          <a:xfrm>
            <a:off x="7586663" y="4273550"/>
            <a:ext cx="0" cy="23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0" name="TextBox 1095"/>
          <p:cNvSpPr txBox="1">
            <a:spLocks noChangeArrowheads="1"/>
          </p:cNvSpPr>
          <p:nvPr/>
        </p:nvSpPr>
        <p:spPr bwMode="auto">
          <a:xfrm>
            <a:off x="7131050" y="4510088"/>
            <a:ext cx="1757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«Обслуживание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государственного и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долга»</a:t>
            </a:r>
          </a:p>
        </p:txBody>
      </p:sp>
      <p:pic>
        <p:nvPicPr>
          <p:cNvPr id="435241" name="Picture 26" descr="http://dragon-cha.ru/d/375300/d/meshochek_drakon_1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56550" y="3789363"/>
            <a:ext cx="647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9" name="Двойная стрелка влево/вправо 1098"/>
          <p:cNvSpPr/>
          <p:nvPr/>
        </p:nvSpPr>
        <p:spPr>
          <a:xfrm>
            <a:off x="8172450" y="4048125"/>
            <a:ext cx="215900" cy="85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1" name="Прямая соединительная линия 1100"/>
          <p:cNvCxnSpPr/>
          <p:nvPr/>
        </p:nvCxnSpPr>
        <p:spPr>
          <a:xfrm>
            <a:off x="8280400" y="4324350"/>
            <a:ext cx="323850" cy="130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4" name="TextBox 1103"/>
          <p:cNvSpPr txBox="1">
            <a:spLocks noChangeArrowheads="1"/>
          </p:cNvSpPr>
          <p:nvPr/>
        </p:nvSpPr>
        <p:spPr bwMode="auto">
          <a:xfrm>
            <a:off x="7608906" y="5564014"/>
            <a:ext cx="1558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«Межбюджетные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характера»</a:t>
            </a:r>
          </a:p>
        </p:txBody>
      </p:sp>
      <p:pic>
        <p:nvPicPr>
          <p:cNvPr id="435245" name="Picture 30" descr="http://www.stiebelrus.com/modules/gallery/uploads/obl1/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35150" y="3789363"/>
            <a:ext cx="5778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6" name="Прямая соединительная линия 1135"/>
          <p:cNvCxnSpPr>
            <a:endCxn id="435247" idx="0"/>
          </p:cNvCxnSpPr>
          <p:nvPr/>
        </p:nvCxnSpPr>
        <p:spPr>
          <a:xfrm>
            <a:off x="2160588" y="4339982"/>
            <a:ext cx="319636" cy="1163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247" name="TextBox 1139"/>
          <p:cNvSpPr txBox="1">
            <a:spLocks noChangeArrowheads="1"/>
          </p:cNvSpPr>
          <p:nvPr/>
        </p:nvSpPr>
        <p:spPr bwMode="auto">
          <a:xfrm>
            <a:off x="1763649" y="5503415"/>
            <a:ext cx="1433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 «Национальная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</p:txBody>
      </p:sp>
      <p:sp>
        <p:nvSpPr>
          <p:cNvPr id="435248" name="Номер слайда 47"/>
          <p:cNvSpPr>
            <a:spLocks noGrp="1"/>
          </p:cNvSpPr>
          <p:nvPr>
            <p:ph type="sldNum" sz="quarter" idx="12"/>
          </p:nvPr>
        </p:nvSpPr>
        <p:spPr bwMode="auto">
          <a:xfrm>
            <a:off x="8009784" y="6356350"/>
            <a:ext cx="677016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6C584-1218-41BD-961B-A4144921C4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" y="30739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1848" y="764704"/>
            <a:ext cx="9144000" cy="597693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– ЭТО ПЛАН ДОХОДОВ И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Дергачевского муниципального района является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расходует поступившие доходы для выполнения своих функций и предоставления общественных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(муниципальных)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услуг: образование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спорт, социальное обеспечение,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общественных интересов, гражданских прав и свобод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504056"/>
          </a:xfrm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30D2B-D2F0-412D-824B-903627BFC36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8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1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505640"/>
              </p:ext>
            </p:extLst>
          </p:nvPr>
        </p:nvGraphicFramePr>
        <p:xfrm>
          <a:off x="395536" y="1731727"/>
          <a:ext cx="8352928" cy="486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54" name="Лист" r:id="rId3" imgW="8753602" imgH="4857750" progId="Excel.Sheet.8">
                  <p:embed followColorScheme="full"/>
                </p:oleObj>
              </mc:Choice>
              <mc:Fallback>
                <p:oleObj name="Лист" r:id="rId3" imgW="8753602" imgH="4857750" progId="Excel.Sheet.8">
                  <p:embed followColorScheme="full"/>
                  <p:pic>
                    <p:nvPicPr>
                      <p:cNvPr id="0" name="Picture 2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31727"/>
                        <a:ext cx="8352928" cy="4865626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     Дергачевского муниципального района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  2014-2016 годы (тыс. руб.)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30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7253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1523422">
            <a:off x="2414929" y="3521337"/>
            <a:ext cx="2130639" cy="900538"/>
          </a:xfrm>
          <a:prstGeom prst="rightArrow">
            <a:avLst>
              <a:gd name="adj1" fmla="val 550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снижение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 </a:t>
            </a:r>
            <a:r>
              <a:rPr lang="ru-RU" sz="1400" dirty="0">
                <a:solidFill>
                  <a:schemeClr val="tx1"/>
                </a:solidFill>
              </a:rPr>
              <a:t>29 349,3 тыс. руб. </a:t>
            </a:r>
          </a:p>
        </p:txBody>
      </p:sp>
      <p:sp>
        <p:nvSpPr>
          <p:cNvPr id="10" name="Стрелка вправо 9"/>
          <p:cNvSpPr/>
          <p:nvPr/>
        </p:nvSpPr>
        <p:spPr>
          <a:xfrm rot="20391600">
            <a:off x="4914829" y="3654349"/>
            <a:ext cx="2626679" cy="900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увеличение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 24 237,6тыс</a:t>
            </a:r>
            <a:r>
              <a:rPr lang="ru-RU" sz="1400" dirty="0">
                <a:solidFill>
                  <a:schemeClr val="tx1"/>
                </a:solidFill>
              </a:rPr>
              <a:t>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консолидированного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бюджета Дергачевского муниципального района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за 2014-2016 годы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31</a:t>
            </a:fld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3929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16907"/>
              </p:ext>
            </p:extLst>
          </p:nvPr>
        </p:nvGraphicFramePr>
        <p:xfrm>
          <a:off x="1435176" y="4406751"/>
          <a:ext cx="284162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61" name="Лист" r:id="rId3" imgW="4800600" imgH="3591052" progId="Excel.Sheet.8">
                  <p:embed/>
                </p:oleObj>
              </mc:Choice>
              <mc:Fallback>
                <p:oleObj name="Лист" r:id="rId3" imgW="4800600" imgH="3591052" progId="Excel.Sheet.8">
                  <p:embed/>
                  <p:pic>
                    <p:nvPicPr>
                      <p:cNvPr id="0" name="Picture 5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76" y="4406751"/>
                        <a:ext cx="2841625" cy="20224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66844" y="4338615"/>
            <a:ext cx="1440159" cy="5760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47310,8 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7883" y="6118959"/>
            <a:ext cx="2232248" cy="72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278341,2 тыс.руб</a:t>
            </a:r>
            <a:r>
              <a:rPr lang="ru-RU" sz="12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263308"/>
            <a:ext cx="1648570" cy="72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13235,4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 flipH="1">
            <a:off x="2627784" y="4626647"/>
            <a:ext cx="1039060" cy="207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633321" y="4987024"/>
            <a:ext cx="403150" cy="276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708" y="3992483"/>
            <a:ext cx="301871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/>
              <a:t>Фактическое исполнение за </a:t>
            </a:r>
            <a:r>
              <a:rPr lang="ru-RU" sz="1400" u="sng" dirty="0" smtClean="0"/>
              <a:t>2015 </a:t>
            </a:r>
            <a:r>
              <a:rPr lang="ru-RU" sz="1400" u="sng" dirty="0"/>
              <a:t>год</a:t>
            </a:r>
          </a:p>
        </p:txBody>
      </p:sp>
      <p:graphicFrame>
        <p:nvGraphicFramePr>
          <p:cNvPr id="43930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631811"/>
              </p:ext>
            </p:extLst>
          </p:nvPr>
        </p:nvGraphicFramePr>
        <p:xfrm>
          <a:off x="5256213" y="2708275"/>
          <a:ext cx="3927475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62" name="Лист" r:id="rId5" imgW="3933952" imgH="2448052" progId="Excel.Sheet.8">
                  <p:embed/>
                </p:oleObj>
              </mc:Choice>
              <mc:Fallback>
                <p:oleObj name="Лист" r:id="rId5" imgW="3933952" imgH="2448052" progId="Excel.Sheet.8">
                  <p:embed/>
                  <p:pic>
                    <p:nvPicPr>
                      <p:cNvPr id="0" name="Picture 5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2708275"/>
                        <a:ext cx="3927475" cy="244316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393335" y="1855079"/>
            <a:ext cx="1296988" cy="7273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54902,2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0562" y="2009974"/>
            <a:ext cx="1511597" cy="6989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                       20 041,7 </a:t>
            </a:r>
            <a:r>
              <a:rPr lang="ru-RU" sz="12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8144" y="5329618"/>
            <a:ext cx="1841326" cy="93677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291819,7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68375" y="1157067"/>
            <a:ext cx="30395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/>
              <a:t>Фактическое исполнение за 2016 </a:t>
            </a:r>
            <a:r>
              <a:rPr lang="ru-RU" sz="1400" u="sng" dirty="0"/>
              <a:t>год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7028144" y="2582391"/>
            <a:ext cx="517872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3" idx="2"/>
          </p:cNvCxnSpPr>
          <p:nvPr/>
        </p:nvCxnSpPr>
        <p:spPr>
          <a:xfrm>
            <a:off x="5256361" y="2708921"/>
            <a:ext cx="755798" cy="61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4" idx="0"/>
          </p:cNvCxnSpPr>
          <p:nvPr/>
        </p:nvCxnSpPr>
        <p:spPr>
          <a:xfrm>
            <a:off x="7719370" y="4188031"/>
            <a:ext cx="229437" cy="114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92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36605"/>
              </p:ext>
            </p:extLst>
          </p:nvPr>
        </p:nvGraphicFramePr>
        <p:xfrm>
          <a:off x="747713" y="1582738"/>
          <a:ext cx="313055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63" name="Лист" r:id="rId8" imgW="3695700" imgH="2438400" progId="Excel.Sheet.8">
                  <p:embed/>
                </p:oleObj>
              </mc:Choice>
              <mc:Fallback>
                <p:oleObj name="Лист" r:id="rId8" imgW="3695700" imgH="2438400" progId="Excel.Sheet.8">
                  <p:embed/>
                  <p:pic>
                    <p:nvPicPr>
                      <p:cNvPr id="0" name="Picture 59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582738"/>
                        <a:ext cx="3130550" cy="19843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36662" y="1157067"/>
            <a:ext cx="303955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/>
              <a:t>Фактическое исполнение за 2014 </a:t>
            </a:r>
            <a:r>
              <a:rPr lang="ru-RU" sz="1400" u="sng" dirty="0"/>
              <a:t>год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1843121"/>
            <a:ext cx="824285" cy="121799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                        17 973,3 </a:t>
            </a:r>
            <a:r>
              <a:rPr lang="ru-RU" sz="1200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24285" y="2092605"/>
            <a:ext cx="685071" cy="299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195736" y="1927343"/>
            <a:ext cx="1471108" cy="82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38923" y="2836026"/>
            <a:ext cx="755798" cy="61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3478059" y="1464844"/>
            <a:ext cx="1025401" cy="72731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</a:rPr>
              <a:t>Прочие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48 728,3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</a:rPr>
              <a:t>тыс. руб.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92930" y="3142840"/>
            <a:ext cx="1841326" cy="79934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социально-ориентированные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301 535,0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3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19679"/>
              </p:ext>
            </p:extLst>
          </p:nvPr>
        </p:nvGraphicFramePr>
        <p:xfrm>
          <a:off x="107950" y="1268413"/>
          <a:ext cx="8939213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41" name="Лист" r:id="rId3" imgW="8724900" imgH="4857750" progId="Excel.Sheet.8">
                  <p:embed/>
                </p:oleObj>
              </mc:Choice>
              <mc:Fallback>
                <p:oleObj name="Лист" r:id="rId3" imgW="8724900" imgH="4857750" progId="Excel.Sheet.8">
                  <p:embed/>
                  <p:pic>
                    <p:nvPicPr>
                      <p:cNvPr id="0" name="Picture 2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8939213" cy="5357812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Структура расходов консолидированного бюджета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 2014-2016 годы (тыс. руб.)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32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51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503932"/>
              </p:ext>
            </p:extLst>
          </p:nvPr>
        </p:nvGraphicFramePr>
        <p:xfrm>
          <a:off x="238131" y="1225550"/>
          <a:ext cx="865435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9" name="Лист" r:id="rId3" imgW="8515350" imgH="4524502" progId="Excel.Sheet.8">
                  <p:embed followColorScheme="full"/>
                </p:oleObj>
              </mc:Choice>
              <mc:Fallback>
                <p:oleObj name="Лист" r:id="rId3" imgW="8515350" imgH="4524502" progId="Excel.Sheet.8">
                  <p:embed followColorScheme="full"/>
                  <p:pic>
                    <p:nvPicPr>
                      <p:cNvPr id="0" name="Picture 1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1" y="1225550"/>
                        <a:ext cx="8654350" cy="50831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9525">
                        <a:solidFill>
                          <a:srgbClr val="7030A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 за  2014-2016 годы (тыс. руб.)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7253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30" y="116632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20778167">
            <a:off x="6026252" y="3088185"/>
            <a:ext cx="1804044" cy="765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увеличение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 23 731,0 тыс</a:t>
            </a:r>
            <a:r>
              <a:rPr lang="ru-RU" sz="1200" dirty="0">
                <a:solidFill>
                  <a:schemeClr val="tx1"/>
                </a:solidFill>
              </a:rPr>
              <a:t>. руб. </a:t>
            </a:r>
          </a:p>
        </p:txBody>
      </p:sp>
      <p:sp>
        <p:nvSpPr>
          <p:cNvPr id="9" name="Стрелка вправо 8"/>
          <p:cNvSpPr/>
          <p:nvPr/>
        </p:nvSpPr>
        <p:spPr>
          <a:xfrm rot="1318038">
            <a:off x="3622280" y="2745944"/>
            <a:ext cx="1847187" cy="752714"/>
          </a:xfrm>
          <a:prstGeom prst="rightArrow">
            <a:avLst>
              <a:gd name="adj1" fmla="val 50000"/>
              <a:gd name="adj2" fmla="val 48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снижение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 27 983,0 тыс</a:t>
            </a:r>
            <a:r>
              <a:rPr lang="ru-RU" sz="1200" dirty="0">
                <a:solidFill>
                  <a:schemeClr val="tx1"/>
                </a:solidFill>
              </a:rPr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747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0631" y="188640"/>
            <a:ext cx="7882304" cy="648072"/>
          </a:xfrm>
          <a:prstGeom prst="rect">
            <a:avLst/>
          </a:prstGeom>
          <a:ln w="381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Дергачевского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района (тыс. руб.)</a:t>
            </a:r>
            <a:endParaRPr lang="ru-RU" sz="2400" b="1" i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355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712509"/>
              </p:ext>
            </p:extLst>
          </p:nvPr>
        </p:nvGraphicFramePr>
        <p:xfrm>
          <a:off x="-47625" y="966088"/>
          <a:ext cx="3179465" cy="589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06" name="Лист" r:id="rId3" imgW="3733800" imgH="5410200" progId="Excel.Sheet.8">
                  <p:embed/>
                </p:oleObj>
              </mc:Choice>
              <mc:Fallback>
                <p:oleObj name="Лист" r:id="rId3" imgW="3733800" imgH="541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966088"/>
                        <a:ext cx="3179465" cy="5891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76799"/>
              </p:ext>
            </p:extLst>
          </p:nvPr>
        </p:nvGraphicFramePr>
        <p:xfrm>
          <a:off x="3049588" y="981075"/>
          <a:ext cx="31781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07" name="Лист" r:id="rId5" imgW="3476752" imgH="6019800" progId="Excel.Sheet.8">
                  <p:embed/>
                </p:oleObj>
              </mc:Choice>
              <mc:Fallback>
                <p:oleObj name="Лист" r:id="rId5" imgW="3476752" imgH="6019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981075"/>
                        <a:ext cx="3178175" cy="586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9263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30850"/>
              </p:ext>
            </p:extLst>
          </p:nvPr>
        </p:nvGraphicFramePr>
        <p:xfrm>
          <a:off x="6084888" y="981074"/>
          <a:ext cx="3049587" cy="587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08" name="Лист" r:id="rId8" imgW="3476752" imgH="5600700" progId="Excel.Sheet.8">
                  <p:embed/>
                </p:oleObj>
              </mc:Choice>
              <mc:Fallback>
                <p:oleObj name="Лист" r:id="rId8" imgW="3476752" imgH="560070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981074"/>
                        <a:ext cx="3049587" cy="5876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3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87" y="115888"/>
            <a:ext cx="6205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612" y="226547"/>
            <a:ext cx="7454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Уровень финансирования бюджета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Дергачевского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 муниципального района в 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2016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году</a:t>
            </a:r>
            <a:endParaRPr lang="ru-RU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8042133"/>
              </p:ext>
            </p:extLst>
          </p:nvPr>
        </p:nvGraphicFramePr>
        <p:xfrm>
          <a:off x="323528" y="1052736"/>
          <a:ext cx="8409735" cy="558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7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финансирования социальной сферы </a:t>
            </a:r>
            <a:r>
              <a:rPr lang="ru-RU" sz="2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муниципального района   </a:t>
            </a:r>
            <a: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  <a:br>
              <a:rPr lang="ru-RU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70869"/>
              </p:ext>
            </p:extLst>
          </p:nvPr>
        </p:nvGraphicFramePr>
        <p:xfrm>
          <a:off x="457200" y="980728"/>
          <a:ext cx="3898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34149649"/>
              </p:ext>
            </p:extLst>
          </p:nvPr>
        </p:nvGraphicFramePr>
        <p:xfrm>
          <a:off x="4211960" y="1052736"/>
          <a:ext cx="47525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27919913"/>
              </p:ext>
            </p:extLst>
          </p:nvPr>
        </p:nvGraphicFramePr>
        <p:xfrm>
          <a:off x="2555776" y="4077072"/>
          <a:ext cx="3912096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</a:rPr>
              <a:t>Структура расходов социальной сферы  </a:t>
            </a:r>
            <a:r>
              <a:rPr lang="ru-RU" sz="2400" b="1" i="1" dirty="0" err="1">
                <a:solidFill>
                  <a:srgbClr val="0070C0"/>
                </a:solidFill>
              </a:rPr>
              <a:t>Д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ергачевского</a:t>
            </a:r>
            <a:r>
              <a:rPr lang="ru-RU" sz="2400" b="1" i="1" dirty="0" smtClean="0">
                <a:solidFill>
                  <a:srgbClr val="0070C0"/>
                </a:solidFill>
              </a:rPr>
              <a:t> муниципального района в  2016 году</a:t>
            </a:r>
            <a:r>
              <a:rPr lang="ru-RU" sz="2400" b="1" i="1" dirty="0">
                <a:solidFill>
                  <a:srgbClr val="0070C0"/>
                </a:solidFill>
              </a:rPr>
              <a:t/>
            </a:r>
            <a:br>
              <a:rPr lang="ru-RU" sz="2400" b="1" i="1" dirty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36857"/>
              </p:ext>
            </p:extLst>
          </p:nvPr>
        </p:nvGraphicFramePr>
        <p:xfrm>
          <a:off x="179512" y="1196752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683568" y="3214688"/>
            <a:ext cx="7038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143422" y="873125"/>
            <a:ext cx="2428875" cy="1412875"/>
            <a:chOff x="6925017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925017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500837" y="844550"/>
            <a:ext cx="2571750" cy="1370013"/>
            <a:chOff x="6916848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916848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3999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Положительные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аспекты перехода на программный формат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бюджета –</a:t>
            </a:r>
          </a:p>
          <a:p>
            <a:pPr algn="ctr"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достижение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результатов реализации муниципальных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программ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17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с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76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43" y="0"/>
            <a:ext cx="62052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6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2"/>
          <p:cNvSpPr txBox="1">
            <a:spLocks noChangeArrowheads="1"/>
          </p:cNvSpPr>
          <p:nvPr/>
        </p:nvSpPr>
        <p:spPr bwMode="auto">
          <a:xfrm>
            <a:off x="1043608" y="206263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Сведения 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расходах бюджета  </a:t>
            </a:r>
            <a:r>
              <a:rPr lang="ru-RU" sz="20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Дергачевского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муниципального района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 реализацию 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муниципальных программ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в 2014-2016 годах</a:t>
            </a:r>
          </a:p>
        </p:txBody>
      </p:sp>
      <p:sp>
        <p:nvSpPr>
          <p:cNvPr id="15406" name="Text Box 70"/>
          <p:cNvSpPr txBox="1">
            <a:spLocks noChangeArrowheads="1"/>
          </p:cNvSpPr>
          <p:nvPr/>
        </p:nvSpPr>
        <p:spPr bwMode="auto">
          <a:xfrm>
            <a:off x="7380312" y="1052736"/>
            <a:ext cx="1249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pitchFamily="34" charset="-127"/>
              </a:defRPr>
            </a:lvl9pPr>
          </a:lstStyle>
          <a:p>
            <a:pPr algn="ctr" eaLnBrk="1" hangingPunct="1"/>
            <a:r>
              <a:rPr lang="ru-RU" sz="1600" dirty="0">
                <a:latin typeface="Times New Roman" pitchFamily="18" charset="0"/>
                <a:cs typeface="Arial" charset="0"/>
              </a:rPr>
              <a:t>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38828"/>
              </p:ext>
            </p:extLst>
          </p:nvPr>
        </p:nvGraphicFramePr>
        <p:xfrm>
          <a:off x="457200" y="1600200"/>
          <a:ext cx="8363272" cy="4713368"/>
        </p:xfrm>
        <a:graphic>
          <a:graphicData uri="http://schemas.openxmlformats.org/drawingml/2006/table">
            <a:tbl>
              <a:tblPr/>
              <a:tblGrid>
                <a:gridCol w="4481379"/>
                <a:gridCol w="1361613"/>
                <a:gridCol w="1296144"/>
                <a:gridCol w="1224136"/>
              </a:tblGrid>
              <a:tr h="60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2014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384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"Противодействие коррупции в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муниципальном районе на 2014-2016г."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2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эффективности управления муниципальными финансами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2015 - 2019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г.г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."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2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эффективности деятельности органов местного самоуправления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на 2015-2017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5 701,0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6 118,8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49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"Комплексная программа противодействия злоупотреблению наркотиками и их незаконному обороту на 2014-2016 годы"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49 ,0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39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8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925" y="115888"/>
            <a:ext cx="9074150" cy="6626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4075" y="333375"/>
            <a:ext cx="4679950" cy="8636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638" y="1781175"/>
            <a:ext cx="1987550" cy="153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781175"/>
            <a:ext cx="2592387" cy="169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25" y="1781175"/>
            <a:ext cx="2160588" cy="1533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638" y="4065588"/>
            <a:ext cx="2586037" cy="2316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4065588"/>
            <a:ext cx="2808288" cy="23161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450" y="4065588"/>
            <a:ext cx="2354263" cy="2243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(местные бюджеты)</a:t>
            </a:r>
          </a:p>
        </p:txBody>
      </p:sp>
      <p:sp>
        <p:nvSpPr>
          <p:cNvPr id="11" name="Стрелка вправо 10"/>
          <p:cNvSpPr/>
          <p:nvPr/>
        </p:nvSpPr>
        <p:spPr>
          <a:xfrm rot="6291898">
            <a:off x="1707356" y="1239044"/>
            <a:ext cx="314325" cy="50323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050334">
            <a:off x="6778626" y="1235075"/>
            <a:ext cx="323850" cy="5048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40981" y="1173957"/>
            <a:ext cx="301625" cy="50323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7450944">
            <a:off x="2593975" y="3313113"/>
            <a:ext cx="449263" cy="50323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6251" y="3497262"/>
            <a:ext cx="355600" cy="5048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479006">
            <a:off x="5894388" y="3338513"/>
            <a:ext cx="379412" cy="50323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08F0ABA0-683A-4953-B3BF-E876E6E7D3F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3" y="39110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46698"/>
              </p:ext>
            </p:extLst>
          </p:nvPr>
        </p:nvGraphicFramePr>
        <p:xfrm>
          <a:off x="323528" y="404662"/>
          <a:ext cx="8496944" cy="6191179"/>
        </p:xfrm>
        <a:graphic>
          <a:graphicData uri="http://schemas.openxmlformats.org/drawingml/2006/table">
            <a:tbl>
              <a:tblPr/>
              <a:tblGrid>
                <a:gridCol w="4553006"/>
                <a:gridCol w="1351650"/>
                <a:gridCol w="1221213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2014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образования Дергачевского муниципального района на 2015-2017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200,5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211,6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124,6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"Снижение рисков и смягчение последствий чрезвычайных ситуаций природного и техногенного характера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"Энергосбережение и повышение энергетической эффективности Дергачевского муниципального района на 2011-2020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75,4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32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"Молодежь"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184,0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168,2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"Патриотическое воспитание молодежи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района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7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"Пожарная безопасность учреждений культуры Дергачевского муниципального района на 2015-2017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24,7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40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00514"/>
              </p:ext>
            </p:extLst>
          </p:nvPr>
        </p:nvGraphicFramePr>
        <p:xfrm>
          <a:off x="323528" y="215831"/>
          <a:ext cx="8496944" cy="6294283"/>
        </p:xfrm>
        <a:graphic>
          <a:graphicData uri="http://schemas.openxmlformats.org/drawingml/2006/table">
            <a:tbl>
              <a:tblPr/>
              <a:tblGrid>
                <a:gridCol w="4553006"/>
                <a:gridCol w="1279642"/>
                <a:gridCol w="1293221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2014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"Комплексная программа профилактики правонарушений на территории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 Саратовской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области"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3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"Профилактика терроризма и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целевая программа "Гармонизация межнациональных и межконфессиональных отношений и профилактика этнического экстремизма в Дергачевском муниципальном районе на 2014-2016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7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"Культура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81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программа "Улучшение условий и охраны труда на территории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49,9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53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"Комплектование книжных фондов библиотек муниципальных образований"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1" y="24178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41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8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07991"/>
              </p:ext>
            </p:extLst>
          </p:nvPr>
        </p:nvGraphicFramePr>
        <p:xfrm>
          <a:off x="323528" y="404662"/>
          <a:ext cx="8496944" cy="6192689"/>
        </p:xfrm>
        <a:graphic>
          <a:graphicData uri="http://schemas.openxmlformats.org/drawingml/2006/table">
            <a:tbl>
              <a:tblPr/>
              <a:tblGrid>
                <a:gridCol w="4553006"/>
                <a:gridCol w="1351650"/>
                <a:gridCol w="1221213"/>
                <a:gridCol w="1371075"/>
              </a:tblGrid>
              <a:tr h="64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2014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02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"Повышение безопасности дорожного движения в Дергачевском муниципальном районе"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22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"Обеспечение жилыми помещениями молодых семей  на территории Дергачевского муниципального района"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42,9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7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184,1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147,1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9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системы дошкольного образования Дергачевского муниципального района на 2012-2015 годы"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58,3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99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"Оптимизация сети образовательных учреждений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4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«Организация отдыха детей в каникулярное время"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1 540,3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601,8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42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08851"/>
              </p:ext>
            </p:extLst>
          </p:nvPr>
        </p:nvGraphicFramePr>
        <p:xfrm>
          <a:off x="323528" y="404662"/>
          <a:ext cx="8496944" cy="4861193"/>
        </p:xfrm>
        <a:graphic>
          <a:graphicData uri="http://schemas.openxmlformats.org/drawingml/2006/table">
            <a:tbl>
              <a:tblPr/>
              <a:tblGrid>
                <a:gridCol w="4553006"/>
                <a:gridCol w="1279642"/>
                <a:gridCol w="1293221"/>
                <a:gridCol w="1371075"/>
              </a:tblGrid>
              <a:tr h="62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2014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2015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  <a:ea typeface="Times New Roman"/>
                          <a:cs typeface="Times New Roman"/>
                        </a:rPr>
                        <a:t> за 2016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96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«Пожарная безопасность образовательных организаций 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Дергачевского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муниципального района"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505,6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846,4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64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«Развитие  МАУ ДООЛ «Солнечный"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"Развитие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малого и среднего предпринимательства на территории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588,0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1050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«Капитальный ремонт и ремонт автомобильных дорог общего пользования населенных пунктов ДМР"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7 633,4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7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67,6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465,8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768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9BB4C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7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2"/>
          <p:cNvSpPr txBox="1">
            <a:spLocks noChangeArrowheads="1"/>
          </p:cNvSpPr>
          <p:nvPr/>
        </p:nvSpPr>
        <p:spPr bwMode="auto">
          <a:xfrm>
            <a:off x="1043608" y="206263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Результаты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реализации муниципальных программ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Дергачевского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муниципального района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2014- 2016 годах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44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21712"/>
              </p:ext>
            </p:extLst>
          </p:nvPr>
        </p:nvGraphicFramePr>
        <p:xfrm>
          <a:off x="327025" y="1528763"/>
          <a:ext cx="8393113" cy="524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84" name="Документ" r:id="rId4" imgW="10114853" imgH="6297901" progId="Word.Document.12">
                  <p:embed/>
                </p:oleObj>
              </mc:Choice>
              <mc:Fallback>
                <p:oleObj name="Документ" r:id="rId4" imgW="10114853" imgH="6297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528763"/>
                        <a:ext cx="8393113" cy="524033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15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45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79964"/>
              </p:ext>
            </p:extLst>
          </p:nvPr>
        </p:nvGraphicFramePr>
        <p:xfrm>
          <a:off x="200818" y="409574"/>
          <a:ext cx="8547646" cy="604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07" name="Документ" r:id="rId3" imgW="10114853" imgH="6714481" progId="Word.Document.12">
                  <p:embed/>
                </p:oleObj>
              </mc:Choice>
              <mc:Fallback>
                <p:oleObj name="Документ" r:id="rId3" imgW="10114853" imgH="6714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8" y="409574"/>
                        <a:ext cx="8547646" cy="604376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2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46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9889"/>
              </p:ext>
            </p:extLst>
          </p:nvPr>
        </p:nvGraphicFramePr>
        <p:xfrm>
          <a:off x="409575" y="409575"/>
          <a:ext cx="8256588" cy="618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30" name="Документ" r:id="rId3" imgW="10114853" imgH="6102540" progId="Word.Document.12">
                  <p:embed/>
                </p:oleObj>
              </mc:Choice>
              <mc:Fallback>
                <p:oleObj name="Документ" r:id="rId3" imgW="10114853" imgH="6102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409575"/>
                        <a:ext cx="8256588" cy="618777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1" y="24178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47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8369"/>
              </p:ext>
            </p:extLst>
          </p:nvPr>
        </p:nvGraphicFramePr>
        <p:xfrm>
          <a:off x="395288" y="327025"/>
          <a:ext cx="8353176" cy="63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52" name="Документ" r:id="rId3" imgW="10114853" imgH="6793847" progId="Word.Document.12">
                  <p:embed/>
                </p:oleObj>
              </mc:Choice>
              <mc:Fallback>
                <p:oleObj name="Документ" r:id="rId3" imgW="10114853" imgH="6793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327025"/>
                        <a:ext cx="8353176" cy="634233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58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48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20517"/>
              </p:ext>
            </p:extLst>
          </p:nvPr>
        </p:nvGraphicFramePr>
        <p:xfrm>
          <a:off x="327025" y="558800"/>
          <a:ext cx="8393113" cy="589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75" name="Документ" r:id="rId3" imgW="10114853" imgH="5471924" progId="Word.Document.12">
                  <p:embed/>
                </p:oleObj>
              </mc:Choice>
              <mc:Fallback>
                <p:oleObj name="Документ" r:id="rId3" imgW="10114853" imgH="5471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558800"/>
                        <a:ext cx="8393113" cy="589453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4" y="82534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7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32588"/>
              </p:ext>
            </p:extLst>
          </p:nvPr>
        </p:nvGraphicFramePr>
        <p:xfrm>
          <a:off x="246063" y="546100"/>
          <a:ext cx="8542337" cy="590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99" name="Документ" r:id="rId3" imgW="10114853" imgH="6800311" progId="Word.Document.12">
                  <p:embed/>
                </p:oleObj>
              </mc:Choice>
              <mc:Fallback>
                <p:oleObj name="Документ" r:id="rId3" imgW="10114853" imgH="6800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546100"/>
                        <a:ext cx="8542337" cy="590723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88639"/>
            <a:ext cx="9144000" cy="633670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 системы РФ на соответствующей территории</a:t>
            </a:r>
            <a:endParaRPr lang="ru-RU" sz="20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0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денежные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дефицита бюджета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средства, привлекаемые в бюджет для покрытия дефицита (остаток средств на едином счете района, кредиты, иные источники)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над его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обязательства,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возникающие  из муниципальных заимствований, гарантий по обязательствам, другие обязательства, установленные БК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36C0A-717E-4CF6-A79D-F164424474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" y="188640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62544"/>
              </p:ext>
            </p:extLst>
          </p:nvPr>
        </p:nvGraphicFramePr>
        <p:xfrm>
          <a:off x="323528" y="404664"/>
          <a:ext cx="8424936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20" name="Документ" r:id="rId3" imgW="10114853" imgH="6491467" progId="Word.Document.12">
                  <p:embed/>
                </p:oleObj>
              </mc:Choice>
              <mc:Fallback>
                <p:oleObj name="Документ" r:id="rId3" imgW="10114853" imgH="6491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4664"/>
                        <a:ext cx="8424936" cy="604867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84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73960"/>
              </p:ext>
            </p:extLst>
          </p:nvPr>
        </p:nvGraphicFramePr>
        <p:xfrm>
          <a:off x="327025" y="546100"/>
          <a:ext cx="8421439" cy="590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4" name="Документ" r:id="rId3" imgW="10114853" imgH="6497932" progId="Word.Document.12">
                  <p:embed/>
                </p:oleObj>
              </mc:Choice>
              <mc:Fallback>
                <p:oleObj name="Документ" r:id="rId3" imgW="10114853" imgH="6497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546100"/>
                        <a:ext cx="8421439" cy="590723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5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9659"/>
              </p:ext>
            </p:extLst>
          </p:nvPr>
        </p:nvGraphicFramePr>
        <p:xfrm>
          <a:off x="251520" y="476672"/>
          <a:ext cx="8640960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6" name="Документ" r:id="rId3" imgW="10114853" imgH="6388400" progId="Word.Document.12">
                  <p:embed/>
                </p:oleObj>
              </mc:Choice>
              <mc:Fallback>
                <p:oleObj name="Документ" r:id="rId3" imgW="10114853" imgH="638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476672"/>
                        <a:ext cx="8640960" cy="58326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61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3227"/>
              </p:ext>
            </p:extLst>
          </p:nvPr>
        </p:nvGraphicFramePr>
        <p:xfrm>
          <a:off x="395288" y="477838"/>
          <a:ext cx="8497192" cy="597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90" name="Документ" r:id="rId3" imgW="10114853" imgH="6608900" progId="Word.Document.12">
                  <p:embed/>
                </p:oleObj>
              </mc:Choice>
              <mc:Fallback>
                <p:oleObj name="Документ" r:id="rId3" imgW="10114853" imgH="660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477838"/>
                        <a:ext cx="8497192" cy="597549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16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66724"/>
              </p:ext>
            </p:extLst>
          </p:nvPr>
        </p:nvGraphicFramePr>
        <p:xfrm>
          <a:off x="273050" y="546100"/>
          <a:ext cx="8547422" cy="583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12" name="Документ" r:id="rId3" imgW="10114853" imgH="6768350" progId="Word.Document.12">
                  <p:embed/>
                </p:oleObj>
              </mc:Choice>
              <mc:Fallback>
                <p:oleObj name="Документ" r:id="rId3" imgW="10114853" imgH="6768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546100"/>
                        <a:ext cx="8547422" cy="583522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90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674B-F90D-495E-9611-CC83D78AC65F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0879"/>
              </p:ext>
            </p:extLst>
          </p:nvPr>
        </p:nvGraphicFramePr>
        <p:xfrm>
          <a:off x="327025" y="695325"/>
          <a:ext cx="85439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35" name="Документ" r:id="rId3" imgW="10114853" imgH="1869224" progId="Word.Document.12">
                  <p:embed/>
                </p:oleObj>
              </mc:Choice>
              <mc:Fallback>
                <p:oleObj name="Документ" r:id="rId3" imgW="10114853" imgH="1869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695325"/>
                        <a:ext cx="8543925" cy="15843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54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7" name="AutoShape 944"/>
          <p:cNvSpPr>
            <a:spLocks noChangeArrowheads="1"/>
          </p:cNvSpPr>
          <p:nvPr/>
        </p:nvSpPr>
        <p:spPr bwMode="auto">
          <a:xfrm>
            <a:off x="526981" y="2890436"/>
            <a:ext cx="2063091" cy="1840209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Объекты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социальной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сферы – 1: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Укрепление  материально-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технической  базы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ДООЛ «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Солнечный»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Объем финансирования </a:t>
            </a:r>
            <a:endParaRPr lang="ru-RU" sz="1200" dirty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за счет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средств  местного 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бюджета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–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210,6 </a:t>
            </a:r>
            <a:r>
              <a:rPr lang="ru-RU" sz="1200" dirty="0" err="1" smtClean="0">
                <a:solidFill>
                  <a:srgbClr val="FFFFFF"/>
                </a:solidFill>
                <a:cs typeface="Arial" charset="0"/>
              </a:rPr>
              <a:t>т.р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.,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ru-RU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Заголовок 4"/>
          <p:cNvSpPr>
            <a:spLocks/>
          </p:cNvSpPr>
          <p:nvPr/>
        </p:nvSpPr>
        <p:spPr bwMode="auto">
          <a:xfrm rot="10800000" flipV="1">
            <a:off x="1223169" y="115888"/>
            <a:ext cx="7670006" cy="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Реализация социально-значимых проектов  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Дергачевского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муниципального района в 2016 году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92230" name="Picture 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888146"/>
            <a:ext cx="2916238" cy="16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33" name="AutoShape 939"/>
          <p:cNvSpPr>
            <a:spLocks noChangeArrowheads="1"/>
          </p:cNvSpPr>
          <p:nvPr/>
        </p:nvSpPr>
        <p:spPr bwMode="auto">
          <a:xfrm>
            <a:off x="3347864" y="2885072"/>
            <a:ext cx="2016224" cy="1832686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Объекты культуры - 1: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строительство  нового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з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дания районного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Дома культуры .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Общий объем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финансирования –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39,0 </a:t>
            </a:r>
            <a:r>
              <a:rPr lang="ru-RU" sz="1200" dirty="0" err="1" smtClean="0">
                <a:solidFill>
                  <a:srgbClr val="FFFFFF"/>
                </a:solidFill>
                <a:cs typeface="Arial" charset="0"/>
              </a:rPr>
              <a:t>млн.р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.,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за счет </a:t>
            </a:r>
            <a:endParaRPr lang="ru-RU" sz="1200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средств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местного 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бюджета –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0,0 </a:t>
            </a:r>
            <a:r>
              <a:rPr lang="ru-RU" sz="1200" dirty="0" err="1">
                <a:solidFill>
                  <a:srgbClr val="FFFFFF"/>
                </a:solidFill>
                <a:cs typeface="Arial" charset="0"/>
              </a:rPr>
              <a:t>т.р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92235" name="AutoShape 942"/>
          <p:cNvSpPr>
            <a:spLocks noChangeArrowheads="1"/>
          </p:cNvSpPr>
          <p:nvPr/>
        </p:nvSpPr>
        <p:spPr bwMode="auto">
          <a:xfrm>
            <a:off x="6119700" y="2890436"/>
            <a:ext cx="2070281" cy="1863378"/>
          </a:xfrm>
          <a:prstGeom prst="flowChartAlternateProcess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Plastic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Субсидии молодым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семьям на приобретение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(строительство)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жилья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–8 семей. 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Объем финансирования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за счет средств местного 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бюджета – 42,9 </a:t>
            </a:r>
            <a:r>
              <a:rPr lang="ru-RU" sz="1200" dirty="0" err="1" smtClean="0">
                <a:solidFill>
                  <a:srgbClr val="FFFFFF"/>
                </a:solidFill>
                <a:cs typeface="Arial" charset="0"/>
              </a:rPr>
              <a:t>т.р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.,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за счет межбюджетных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  <a:cs typeface="Arial" charset="0"/>
              </a:rPr>
              <a:t>т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рансфертов – 1832,8 </a:t>
            </a:r>
            <a:r>
              <a:rPr lang="ru-RU" sz="1200" dirty="0" err="1" smtClean="0">
                <a:solidFill>
                  <a:srgbClr val="FFFFFF"/>
                </a:solidFill>
                <a:cs typeface="Arial" charset="0"/>
              </a:rPr>
              <a:t>т.р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.</a:t>
            </a:r>
            <a:endParaRPr lang="ru-RU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2239" name="AutoShape 937"/>
          <p:cNvSpPr>
            <a:spLocks noChangeArrowheads="1"/>
          </p:cNvSpPr>
          <p:nvPr/>
        </p:nvSpPr>
        <p:spPr bwMode="auto">
          <a:xfrm>
            <a:off x="774618" y="1124744"/>
            <a:ext cx="6605694" cy="791369"/>
          </a:xfrm>
          <a:prstGeom prst="flowChartAlternateProcess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cs typeface="Arial" charset="0"/>
              </a:rPr>
              <a:t>всего </a:t>
            </a:r>
            <a:r>
              <a:rPr lang="ru-RU" sz="3200" dirty="0" smtClean="0">
                <a:solidFill>
                  <a:srgbClr val="FFFFFF"/>
                </a:solidFill>
                <a:cs typeface="Arial" charset="0"/>
              </a:rPr>
              <a:t>10 </a:t>
            </a:r>
            <a:r>
              <a:rPr lang="ru-RU" sz="3200" dirty="0">
                <a:solidFill>
                  <a:srgbClr val="FFFFFF"/>
                </a:solidFill>
                <a:cs typeface="Arial" charset="0"/>
              </a:rPr>
              <a:t>объектов</a:t>
            </a:r>
          </a:p>
        </p:txBody>
      </p:sp>
      <p:pic>
        <p:nvPicPr>
          <p:cNvPr id="692240" name="Picture 96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13" y="4888146"/>
            <a:ext cx="27003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41" name="TextBox 17"/>
          <p:cNvSpPr txBox="1">
            <a:spLocks noChangeArrowheads="1"/>
          </p:cNvSpPr>
          <p:nvPr/>
        </p:nvSpPr>
        <p:spPr bwMode="auto">
          <a:xfrm>
            <a:off x="7858125" y="381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7616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81" y="886258"/>
            <a:ext cx="1386094" cy="19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4888146"/>
            <a:ext cx="2715419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56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окумент 20"/>
          <p:cNvSpPr/>
          <p:nvPr/>
        </p:nvSpPr>
        <p:spPr bwMode="auto">
          <a:xfrm>
            <a:off x="285720" y="5072074"/>
            <a:ext cx="2143140" cy="1585901"/>
          </a:xfrm>
          <a:prstGeom prst="flowChartDocumen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57732" name="Прямоугольник 16"/>
          <p:cNvSpPr>
            <a:spLocks noChangeArrowheads="1"/>
          </p:cNvSpPr>
          <p:nvPr/>
        </p:nvSpPr>
        <p:spPr bwMode="auto">
          <a:xfrm>
            <a:off x="214313" y="5500688"/>
            <a:ext cx="5641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25"/>
              </a:spcAft>
            </a:pPr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Межбюджетные отношения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в </a:t>
            </a:r>
            <a:r>
              <a:rPr lang="ru-RU" sz="2200" b="1" i="1" dirty="0" err="1" smtClean="0">
                <a:solidFill>
                  <a:prstClr val="white"/>
                </a:solidFill>
                <a:latin typeface="Times New Roman" pitchFamily="18" charset="0"/>
              </a:rPr>
              <a:t>Дергачевском</a:t>
            </a:r>
            <a:r>
              <a:rPr lang="ru-RU" sz="2200" b="1" i="1" dirty="0" smtClean="0">
                <a:solidFill>
                  <a:prstClr val="white"/>
                </a:solidFill>
                <a:latin typeface="Times New Roman" pitchFamily="18" charset="0"/>
              </a:rPr>
              <a:t> муниципальном районе в 2014-2016 годах</a:t>
            </a:r>
            <a:endParaRPr lang="ru-RU" sz="2200" i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92696"/>
            <a:ext cx="9144000" cy="1031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algn="ctr" fontAlgn="auto">
              <a:spcBef>
                <a:spcPts val="0"/>
              </a:spcBef>
              <a:spcAft>
                <a:spcPts val="1263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+mn-lt"/>
              </a:rPr>
              <a:t>             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Расчет дотации на выравнивание бюджетной обеспеченности  (ДВБО) муниципальных образований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Дергачевского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муниципального района производится согласно решения Собрания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Дергачевского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муниципального района от 28 августа 2014 года №203-2663 «Об утверждении Положения «О межбюджетных отношениях в </a:t>
            </a:r>
            <a:r>
              <a:rPr lang="ru-RU" sz="1500" b="1" dirty="0" err="1" smtClean="0">
                <a:solidFill>
                  <a:prstClr val="black"/>
                </a:solidFill>
                <a:latin typeface="+mn-lt"/>
              </a:rPr>
              <a:t>Дергачевском</a:t>
            </a:r>
            <a:r>
              <a:rPr lang="ru-RU" sz="1500" b="1" dirty="0" smtClean="0">
                <a:solidFill>
                  <a:prstClr val="black"/>
                </a:solidFill>
                <a:latin typeface="+mn-lt"/>
              </a:rPr>
              <a:t> муниципальном районе Саратовской области»</a:t>
            </a:r>
            <a:endParaRPr lang="ru-RU" sz="15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Блок-схема: документ 30"/>
          <p:cNvSpPr/>
          <p:nvPr/>
        </p:nvSpPr>
        <p:spPr bwMode="auto">
          <a:xfrm>
            <a:off x="285720" y="2071678"/>
            <a:ext cx="2071702" cy="1285884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Показатели методики</a:t>
            </a:r>
          </a:p>
        </p:txBody>
      </p:sp>
      <p:sp>
        <p:nvSpPr>
          <p:cNvPr id="35" name="Скругленный прямоугольник 17"/>
          <p:cNvSpPr>
            <a:spLocks noChangeArrowheads="1"/>
          </p:cNvSpPr>
          <p:nvPr/>
        </p:nvSpPr>
        <p:spPr bwMode="auto">
          <a:xfrm>
            <a:off x="2571750" y="2000250"/>
            <a:ext cx="6215063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 бюджетных расходов (ИБР)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исходя из коэффициентов удорожания стоимости предоставления бюджетных услуг: масштаба, дисперсности расселения,  уровня урбанизации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Индекс доходного потенциала поселения(ИДП);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Бюджетная обеспеченность поселения (БО);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Критерий выравнивания.</a:t>
            </a:r>
          </a:p>
        </p:txBody>
      </p:sp>
      <p:sp>
        <p:nvSpPr>
          <p:cNvPr id="37" name="Блок-схема: документ 36"/>
          <p:cNvSpPr/>
          <p:nvPr/>
        </p:nvSpPr>
        <p:spPr bwMode="auto">
          <a:xfrm>
            <a:off x="285720" y="3643314"/>
            <a:ext cx="2143140" cy="1143008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Уровень расчетной бюджетной обеспеченности</a:t>
            </a:r>
          </a:p>
        </p:txBody>
      </p:sp>
      <p:grpSp>
        <p:nvGrpSpPr>
          <p:cNvPr id="457742" name="Группа 24"/>
          <p:cNvGrpSpPr>
            <a:grpSpLocks/>
          </p:cNvGrpSpPr>
          <p:nvPr/>
        </p:nvGrpSpPr>
        <p:grpSpPr bwMode="auto">
          <a:xfrm>
            <a:off x="2571750" y="3643313"/>
            <a:ext cx="6215063" cy="1143000"/>
            <a:chOff x="1714500" y="1643063"/>
            <a:chExt cx="7072313" cy="1214437"/>
          </a:xfrm>
        </p:grpSpPr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90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457743" name="Прямоугольник 41"/>
          <p:cNvSpPr>
            <a:spLocks noChangeArrowheads="1"/>
          </p:cNvSpPr>
          <p:nvPr/>
        </p:nvSpPr>
        <p:spPr bwMode="auto">
          <a:xfrm>
            <a:off x="2571750" y="3643313"/>
            <a:ext cx="6215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/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   Расчет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по единой методике, обеспечивающей сопоставимость показателей, характеризующих факторы и условия, влияющие на стоимость предоставления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бюджетных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услуг в расчете на одного жителя по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поселениям муниципального района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7744" name="Picture 2" descr="http://im3-tub-ru.yandex.net/i?id=c31fed248e078c562c820b07a0e3b3c8-46-144&amp;n=21"/>
          <p:cNvPicPr>
            <a:picLocks noChangeAspect="1" noChangeArrowheads="1"/>
          </p:cNvPicPr>
          <p:nvPr/>
        </p:nvPicPr>
        <p:blipFill>
          <a:blip r:embed="rId3" cstate="print">
            <a:lum bright="2000" contrast="6000"/>
          </a:blip>
          <a:srcRect/>
          <a:stretch>
            <a:fillRect/>
          </a:stretch>
        </p:blipFill>
        <p:spPr bwMode="auto">
          <a:xfrm>
            <a:off x="285750" y="5500688"/>
            <a:ext cx="151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50" y="5000625"/>
            <a:ext cx="2214563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Фонд финансовой поддержки муниципальных </a:t>
            </a:r>
            <a:endParaRPr lang="ru-RU" sz="1200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образований района</a:t>
            </a:r>
            <a:endParaRPr lang="ru-RU" sz="12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7746" name="Группа 24"/>
          <p:cNvGrpSpPr>
            <a:grpSpLocks/>
          </p:cNvGrpSpPr>
          <p:nvPr/>
        </p:nvGrpSpPr>
        <p:grpSpPr bwMode="auto">
          <a:xfrm>
            <a:off x="2571750" y="5072063"/>
            <a:ext cx="6215063" cy="1214437"/>
            <a:chOff x="1714500" y="1643063"/>
            <a:chExt cx="7072313" cy="1214437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857211" y="1643063"/>
              <a:ext cx="5500687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457747" name="Прямоугольник 25"/>
          <p:cNvSpPr>
            <a:spLocks noChangeArrowheads="1"/>
          </p:cNvSpPr>
          <p:nvPr/>
        </p:nvSpPr>
        <p:spPr bwMode="auto">
          <a:xfrm rot="10800000" flipV="1">
            <a:off x="2786063" y="5309155"/>
            <a:ext cx="6143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     Установление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требования определения общего размера дотаций  на выравнивание бюджетной обеспеченности, исходя из достижения критерия выравнивания</a:t>
            </a:r>
          </a:p>
        </p:txBody>
      </p:sp>
      <p:sp>
        <p:nvSpPr>
          <p:cNvPr id="457748" name="Прямоугольник 21"/>
          <p:cNvSpPr>
            <a:spLocks noChangeArrowheads="1"/>
          </p:cNvSpPr>
          <p:nvPr/>
        </p:nvSpPr>
        <p:spPr bwMode="auto">
          <a:xfrm>
            <a:off x="8604250" y="6381750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1D186AF-E56C-4903-B7B6-8AB88BC4897F}" type="slidenum">
              <a:rPr lang="ru-RU" altLang="ru-RU" sz="12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57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4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26" y="0"/>
            <a:ext cx="710347" cy="9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84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16278"/>
              </p:ext>
            </p:extLst>
          </p:nvPr>
        </p:nvGraphicFramePr>
        <p:xfrm>
          <a:off x="251519" y="646332"/>
          <a:ext cx="8892481" cy="608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9" y="126080"/>
            <a:ext cx="9144000" cy="64633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Объем финансовой помощи из бюджета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Дергачевского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бюджетам  муниципальных образований за 2012-2016 годы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3935374" y="2352796"/>
            <a:ext cx="612322" cy="870857"/>
          </a:xfrm>
          <a:prstGeom prst="borderCallout1">
            <a:avLst>
              <a:gd name="adj1" fmla="val -8405"/>
              <a:gd name="adj2" fmla="val -8333"/>
              <a:gd name="adj3" fmla="val 451351"/>
              <a:gd name="adj4" fmla="val -72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4 432,6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5220072" y="3272378"/>
            <a:ext cx="612322" cy="870857"/>
          </a:xfrm>
          <a:prstGeom prst="borderCallout1">
            <a:avLst>
              <a:gd name="adj1" fmla="val 18750"/>
              <a:gd name="adj2" fmla="val -8333"/>
              <a:gd name="adj3" fmla="val 337705"/>
              <a:gd name="adj4" fmla="val -13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2 802,5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6660232" y="3353898"/>
            <a:ext cx="612322" cy="870857"/>
          </a:xfrm>
          <a:prstGeom prst="borderCallout1">
            <a:avLst>
              <a:gd name="adj1" fmla="val 18750"/>
              <a:gd name="adj2" fmla="val -8333"/>
              <a:gd name="adj3" fmla="val 333120"/>
              <a:gd name="adj4" fmla="val -37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2 601,4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1 24"/>
          <p:cNvSpPr/>
          <p:nvPr/>
        </p:nvSpPr>
        <p:spPr>
          <a:xfrm>
            <a:off x="1043608" y="1267498"/>
            <a:ext cx="612322" cy="704990"/>
          </a:xfrm>
          <a:prstGeom prst="borderCallout1">
            <a:avLst>
              <a:gd name="adj1" fmla="val -2974"/>
              <a:gd name="adj2" fmla="val 102379"/>
              <a:gd name="adj3" fmla="val 572096"/>
              <a:gd name="adj4" fmla="val 107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</a:t>
            </a:r>
          </a:p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6 514,6</a:t>
            </a:r>
          </a:p>
          <a:p>
            <a:pPr algn="ctr"/>
            <a:endParaRPr lang="ru-RU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" y="0"/>
            <a:ext cx="605055" cy="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30289" y="836712"/>
            <a:ext cx="369332" cy="88697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58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821737" cy="5832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334 046,0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852739"/>
            <a:ext cx="15827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latin typeface="Arial Black" pitchFamily="34" charset="0"/>
              </a:rPr>
              <a:t>  310 043,1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349 488,7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163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488"/>
            <a:ext cx="1112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Arial Black" pitchFamily="34" charset="0"/>
              </a:rPr>
              <a:t>  351 090,6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 323 107,6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  346 838,6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17 044,6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13 064,6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-2 650,1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pic>
        <p:nvPicPr>
          <p:cNvPr id="30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52" y="116632"/>
            <a:ext cx="605055" cy="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8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-10555" y="0"/>
            <a:ext cx="9144000" cy="666936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–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ПЛАН НЕОБХОДИМЫХ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НАСЕЛЕНИЮ РАЙОНА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И ПРЕДПОЛАГАЕМЫХ ИСТОЧНИКОВ ДОХОДОВ  ДЛЯ ИХ ФИНАНСИРОВАНИЯ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расходов, как правило, определяется уровнем доходов.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же в большинстве случаев ограничены, по сравнению с потребностями.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нехватки ресурсов для покрытия потребностей планируются источники заимствований или сокращаются расходы, а при превышении доходов над расходами планируются сферы вложения излишков ресурсов.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5BF8F-BFE4-4E4D-8D1E-22F8D1F8E23C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86047" cy="7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8784976" cy="6480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rgbClr val="7030A0"/>
                </a:solidFill>
              </a:rPr>
              <a:t>Источники финансирования </a:t>
            </a:r>
            <a:r>
              <a:rPr lang="ru-RU" sz="2000" b="1" i="1" dirty="0" smtClean="0">
                <a:solidFill>
                  <a:srgbClr val="7030A0"/>
                </a:solidFill>
              </a:rPr>
              <a:t>дефицита бюджета </a:t>
            </a:r>
            <a:r>
              <a:rPr lang="ru-RU" sz="2000" b="1" i="1" dirty="0" err="1">
                <a:solidFill>
                  <a:srgbClr val="7030A0"/>
                </a:solidFill>
              </a:rPr>
              <a:t>Дергачевского</a:t>
            </a:r>
            <a:r>
              <a:rPr lang="ru-RU" sz="2000" b="1" i="1" dirty="0">
                <a:solidFill>
                  <a:srgbClr val="7030A0"/>
                </a:solidFill>
              </a:rPr>
              <a:t> муниципального </a:t>
            </a:r>
            <a:r>
              <a:rPr lang="ru-RU" sz="2000" b="1" i="1" dirty="0" smtClean="0">
                <a:solidFill>
                  <a:srgbClr val="7030A0"/>
                </a:solidFill>
              </a:rPr>
              <a:t>района в 2014-2016 годах (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тыс.руб</a:t>
            </a:r>
            <a:r>
              <a:rPr lang="ru-RU" sz="2000" b="1" i="1" dirty="0" smtClean="0">
                <a:solidFill>
                  <a:srgbClr val="7030A0"/>
                </a:solidFill>
              </a:rPr>
              <a:t>.)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299640"/>
              </p:ext>
            </p:extLst>
          </p:nvPr>
        </p:nvGraphicFramePr>
        <p:xfrm>
          <a:off x="107504" y="1059046"/>
          <a:ext cx="8928992" cy="579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8137525" y="909638"/>
            <a:ext cx="758825" cy="2635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050" dirty="0">
              <a:solidFill>
                <a:prstClr val="black"/>
              </a:solidFill>
            </a:endParaRPr>
          </a:p>
        </p:txBody>
      </p:sp>
      <p:graphicFrame>
        <p:nvGraphicFramePr>
          <p:cNvPr id="709637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64670"/>
              </p:ext>
            </p:extLst>
          </p:nvPr>
        </p:nvGraphicFramePr>
        <p:xfrm>
          <a:off x="179388" y="2425700"/>
          <a:ext cx="873601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84" name="Лист" r:id="rId4" imgW="9220200" imgH="4457700" progId="Excel.Sheet.8">
                  <p:embed/>
                </p:oleObj>
              </mc:Choice>
              <mc:Fallback>
                <p:oleObj name="Лист" r:id="rId4" imgW="9220200" imgH="4457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25700"/>
                        <a:ext cx="8736012" cy="4216400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3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58968"/>
              </p:ext>
            </p:extLst>
          </p:nvPr>
        </p:nvGraphicFramePr>
        <p:xfrm>
          <a:off x="251520" y="1074738"/>
          <a:ext cx="864483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85" name="Лист" r:id="rId7" imgW="8153400" imgH="1724152" progId="Excel.Sheet.8">
                  <p:embed/>
                </p:oleObj>
              </mc:Choice>
              <mc:Fallback>
                <p:oleObj name="Лист" r:id="rId7" imgW="8153400" imgH="172415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74738"/>
                        <a:ext cx="8644830" cy="1176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5500" y="4559300"/>
            <a:ext cx="538163" cy="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8562010" y="6381328"/>
            <a:ext cx="51911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 smtClean="0">
                <a:latin typeface="Times New Roman" pitchFamily="18" charset="0"/>
              </a:rPr>
              <a:t>61</a:t>
            </a:r>
          </a:p>
          <a:p>
            <a:pPr algn="r">
              <a:spcBef>
                <a:spcPct val="50000"/>
              </a:spcBef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825499" y="124278"/>
            <a:ext cx="8202559" cy="83099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ctr"/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Дергачевского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2012-2016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62" y="182864"/>
            <a:ext cx="605055" cy="7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снижению муниципального долга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ергачевского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в 2016 году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7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30C88-CA26-413F-83BE-FBECB714F3A7}" type="slidenum">
              <a:rPr lang="ru-RU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62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3389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показатели исполнения бюджета 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Дергачевского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2014-2016 годы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18" y="165812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90445"/>
              </p:ext>
            </p:extLst>
          </p:nvPr>
        </p:nvGraphicFramePr>
        <p:xfrm>
          <a:off x="200818" y="1037524"/>
          <a:ext cx="8835678" cy="5415813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792088"/>
                <a:gridCol w="792088"/>
                <a:gridCol w="720080"/>
              </a:tblGrid>
              <a:tr h="149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2014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2016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0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доходов местного бюджета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9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40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жилищно-коммунальное хозяйство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6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образование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12866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культуру и кинематографию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социальную политику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физическую культуру и спорт в расчете на 1 жителя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63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61783"/>
              </p:ext>
            </p:extLst>
          </p:nvPr>
        </p:nvGraphicFramePr>
        <p:xfrm>
          <a:off x="200818" y="332655"/>
          <a:ext cx="8835678" cy="6264698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792088"/>
                <a:gridCol w="792088"/>
                <a:gridCol w="720080"/>
              </a:tblGrid>
              <a:tr h="143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2014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2016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7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расходов бюджета на содержание органов местного самоуправления  в расчете на 1 единицу штатной  численности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266,8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3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5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пользования  местного значения, не отвечающих нормативным требованиям, в общей протяженности автомобильных дорог общего пользования местного значения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1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43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2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приходящаяся в среднем на одного жителя,-всего, в том числе введенная в действие за один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64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05771"/>
              </p:ext>
            </p:extLst>
          </p:nvPr>
        </p:nvGraphicFramePr>
        <p:xfrm>
          <a:off x="200818" y="332654"/>
          <a:ext cx="8835678" cy="6336705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792088"/>
                <a:gridCol w="792088"/>
                <a:gridCol w="720080"/>
              </a:tblGrid>
              <a:tr h="1472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2014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2016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муниципальных дошкольных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учреждений культуры и искусства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14656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общеобразовательных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14367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6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 заработная плата работников  муниципальных учреждений физической культуры и спорта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получающих дошкольную образовательную услугу и (или) услугу по содержанию в муниципальных образовательных учреждениях, в общей численности детей в возрасте 1-6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3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65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40157"/>
              </p:ext>
            </p:extLst>
          </p:nvPr>
        </p:nvGraphicFramePr>
        <p:xfrm>
          <a:off x="200818" y="332654"/>
          <a:ext cx="8835678" cy="6336706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720080"/>
                <a:gridCol w="792088"/>
                <a:gridCol w="792088"/>
              </a:tblGrid>
              <a:tr h="155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2014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2016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образовательных учреждений, здания которых находятся в аварийном состоянии или требуют капитального ремонта, в общем числе муниципальных образовательных учреждений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92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числе муниципальных учреждений культуры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66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Group 10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2214"/>
              </p:ext>
            </p:extLst>
          </p:nvPr>
        </p:nvGraphicFramePr>
        <p:xfrm>
          <a:off x="200818" y="332654"/>
          <a:ext cx="8835678" cy="6264698"/>
        </p:xfrm>
        <a:graphic>
          <a:graphicData uri="http://schemas.openxmlformats.org/drawingml/2006/table">
            <a:tbl>
              <a:tblPr/>
              <a:tblGrid>
                <a:gridCol w="588067"/>
                <a:gridCol w="4922017"/>
                <a:gridCol w="1021338"/>
                <a:gridCol w="720080"/>
                <a:gridCol w="792088"/>
                <a:gridCol w="792088"/>
              </a:tblGrid>
              <a:tr h="155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измерения, формат представления данных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2014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2016 год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6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объектов культурного наследия, находящихся  в муниципальной собственности и  требующих 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74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4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1056,8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1673,9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не завершенного в установленные сроки строительства, осуществляемого за счет средств бюджета муниципального района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9351,3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ВВП в расчете на 1 жителя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безработицы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tint val="55294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tint val="5529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6" y="76886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67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6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20" y="259223"/>
            <a:ext cx="601663" cy="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1547813" y="767746"/>
            <a:ext cx="6480175" cy="51911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Times New Roman" pitchFamily="18" charset="0"/>
              </a:rPr>
              <a:t>Контактная информация</a:t>
            </a:r>
            <a:endParaRPr lang="ru-RU" sz="2800" b="1" dirty="0">
              <a:solidFill>
                <a:srgbClr val="9A0000"/>
              </a:solidFill>
              <a:latin typeface="Times New Roman" pitchFamily="18" charset="0"/>
            </a:endParaRPr>
          </a:p>
        </p:txBody>
      </p:sp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852987" y="1778572"/>
            <a:ext cx="7488237" cy="378565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Финансовое </a:t>
            </a:r>
            <a:r>
              <a:rPr lang="ru-RU" sz="2400" b="1" dirty="0">
                <a:latin typeface="Times New Roman" pitchFamily="18" charset="0"/>
              </a:rPr>
              <a:t>управление администрации  </a:t>
            </a:r>
            <a:r>
              <a:rPr lang="ru-RU" sz="2400" b="1" dirty="0" err="1" smtClean="0">
                <a:latin typeface="Times New Roman" pitchFamily="18" charset="0"/>
              </a:rPr>
              <a:t>Дергачевского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муниципального района </a:t>
            </a:r>
            <a:r>
              <a:rPr lang="ru-RU" sz="2400" b="1" dirty="0" smtClean="0">
                <a:latin typeface="Times New Roman" pitchFamily="18" charset="0"/>
              </a:rPr>
              <a:t>Саратовской области</a:t>
            </a:r>
            <a:endParaRPr lang="ru-RU" sz="2400" b="1" dirty="0">
              <a:latin typeface="Times New Roman" pitchFamily="18" charset="0"/>
            </a:endParaRP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Местонахождение: 413440, Саратовская область, </a:t>
            </a:r>
            <a:r>
              <a:rPr lang="ru-RU" sz="2400" dirty="0" err="1">
                <a:latin typeface="Times New Roman" pitchFamily="18" charset="0"/>
              </a:rPr>
              <a:t>р.п.Дергачи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пер.Гоголя</a:t>
            </a:r>
            <a:r>
              <a:rPr lang="ru-RU" sz="2400" dirty="0">
                <a:latin typeface="Times New Roman" pitchFamily="18" charset="0"/>
              </a:rPr>
              <a:t>, д. 7, код 8-845-63, телефон/факс </a:t>
            </a:r>
            <a:r>
              <a:rPr lang="ru-RU" sz="2400" dirty="0" smtClean="0">
                <a:latin typeface="Times New Roman" pitchFamily="18" charset="0"/>
              </a:rPr>
              <a:t>2-18-09</a:t>
            </a:r>
          </a:p>
          <a:p>
            <a:r>
              <a:rPr lang="ru-RU" sz="2400" dirty="0" smtClean="0">
                <a:latin typeface="Times New Roman" pitchFamily="18" charset="0"/>
              </a:rPr>
              <a:t>Адрес </a:t>
            </a:r>
            <a:r>
              <a:rPr lang="ru-RU" sz="2400" dirty="0">
                <a:latin typeface="Times New Roman" pitchFamily="18" charset="0"/>
              </a:rPr>
              <a:t>электронной почты: </a:t>
            </a:r>
            <a:r>
              <a:rPr lang="en-US" sz="2400" dirty="0" smtClean="0">
                <a:latin typeface="Times New Roman" pitchFamily="18" charset="0"/>
                <a:hlinkClick r:id="rId3"/>
              </a:rPr>
              <a:t>fo06derg@saratov.gov.ru</a:t>
            </a:r>
            <a:endParaRPr lang="en-US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График работы: с 8:00 до 17:00 </a:t>
            </a:r>
            <a:r>
              <a:rPr lang="ru-RU" sz="2400" dirty="0" smtClean="0">
                <a:latin typeface="Times New Roman" pitchFamily="18" charset="0"/>
              </a:rPr>
              <a:t>понедельник-пятница</a:t>
            </a:r>
            <a:r>
              <a:rPr lang="en-US" sz="2400" dirty="0" smtClean="0">
                <a:latin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68</a:t>
            </a:fld>
            <a:endParaRPr lang="ru-RU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064896" cy="345638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2400" dirty="0" smtClean="0">
                <a:solidFill>
                  <a:srgbClr val="7030A0"/>
                </a:solidFill>
              </a:rPr>
              <a:t>Для </a:t>
            </a:r>
            <a:r>
              <a:rPr lang="ru-RU" sz="2400" dirty="0">
                <a:solidFill>
                  <a:srgbClr val="7030A0"/>
                </a:solidFill>
              </a:rPr>
              <a:t>повышения эффективности принимаемых решений, для обеспечения целевого использования бюджетных средств, при их выполнении,  Дергачевский муниципальный район обеспечивает  прозрачность  при  распределении  бюджетных  средств  через  широкомасштабное информирование населения о бюджетном процессе.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93610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ПРОЗРАЧНОСТИ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86047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 smtClean="0">
                <a:effectLst>
                  <a:reflection blurRad="6350" stA="55000" endA="300" endPos="45500" dir="5400000" sy="-100000" algn="bl" rotWithShape="0"/>
                </a:effectLst>
              </a:rPr>
              <a:t>    БЮДЖЕТНЫЙ </a:t>
            </a: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49540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       Представляет </a:t>
            </a:r>
            <a:r>
              <a:rPr lang="ru-RU" dirty="0"/>
              <a:t>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42049717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     Бюджетный </a:t>
            </a:r>
            <a:r>
              <a:rPr lang="ru-RU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    Бюджетный </a:t>
            </a:r>
            <a:r>
              <a:rPr lang="ru-RU" dirty="0"/>
              <a:t>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31" y="115888"/>
            <a:ext cx="6205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36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        ГРАЖДАНИН</a:t>
            </a: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</a:p>
          <a:p>
            <a:pPr>
              <a:defRPr/>
            </a:pPr>
            <a:r>
              <a:rPr lang="ru-RU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         ЕГО </a:t>
            </a: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           Помогает </a:t>
            </a:r>
            <a:r>
              <a:rPr lang="ru-RU" sz="1500" dirty="0"/>
              <a:t>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73263" y="4110038"/>
            <a:ext cx="497522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 smtClean="0"/>
              <a:t>     Получает </a:t>
            </a:r>
            <a:r>
              <a:rPr lang="ru-RU" sz="1500" dirty="0"/>
              <a:t>социальные гарантии (образование, здравоохранение, </a:t>
            </a:r>
            <a:r>
              <a:rPr lang="ru-RU" sz="1500" dirty="0" smtClean="0"/>
              <a:t>жилищно-коммунальные услуги, </a:t>
            </a:r>
            <a:r>
              <a:rPr lang="ru-RU" sz="1500" dirty="0"/>
              <a:t>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 smtClean="0"/>
              <a:t>                                   ГРАЖДАНИН  </a:t>
            </a:r>
          </a:p>
          <a:p>
            <a:pPr>
              <a:defRPr/>
            </a:pPr>
            <a:r>
              <a:rPr lang="ru-RU" sz="1500" dirty="0" smtClean="0"/>
              <a:t>                         как налогоплательщик</a:t>
            </a:r>
            <a:endParaRPr lang="ru-RU" sz="15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 smtClean="0"/>
              <a:t>                                    ГРАЖДАНИН </a:t>
            </a:r>
            <a:endParaRPr lang="ru-RU" sz="1500" dirty="0"/>
          </a:p>
          <a:p>
            <a:pPr>
              <a:defRPr/>
            </a:pPr>
            <a:r>
              <a:rPr lang="ru-RU" sz="1500" dirty="0" smtClean="0"/>
              <a:t>              как </a:t>
            </a:r>
            <a:r>
              <a:rPr lang="ru-RU" sz="1500" dirty="0"/>
              <a:t>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/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13" y="255547"/>
            <a:ext cx="52974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7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256" y="4611003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0915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0915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3803</Words>
  <Application>Microsoft Office PowerPoint</Application>
  <PresentationFormat>Экран (4:3)</PresentationFormat>
  <Paragraphs>952</Paragraphs>
  <Slides>68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68</vt:i4>
      </vt:variant>
    </vt:vector>
  </HeadingPairs>
  <TitlesOfParts>
    <vt:vector size="74" baseType="lpstr">
      <vt:lpstr>5_Тема Office</vt:lpstr>
      <vt:lpstr>2_Тема Office</vt:lpstr>
      <vt:lpstr>6_Тема Office</vt:lpstr>
      <vt:lpstr>Апекс</vt:lpstr>
      <vt:lpstr>Лист</vt:lpstr>
      <vt:lpstr>Документ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           Для повышения эффективности принимаемых решений, для обеспечения целевого использования бюджетных средств, при их выполнении,  Дергачевский муниципальный район обеспечивает  прозрачность  при  распределении  бюджетных  средств  через  широкомасштабное информирование населения о бюджетном процессе.   </vt:lpstr>
      <vt:lpstr>Презентация PowerPoint</vt:lpstr>
      <vt:lpstr>Презентация PowerPoint</vt:lpstr>
      <vt:lpstr>                     Местный бюджет  Дергачевского муниципального района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Презентация PowerPoint</vt:lpstr>
      <vt:lpstr> Решение Собрания Дергачевского муниципального района Саратовской области от  11.07.2013 № 188-2526  «Об утверждении Положения о бюджетном процессе в  Дергачевском муниципальном районе Саратовской области»   устанавливает основы организации бюджетного процесса, и определяет порядок составления и рассмотрения проектов бюджета, утверждения и исполнения бюджета, а также осуществления контроля за их исполнением на территории Дергачевского муниципального района. Публичные слушания по проекту решения  собрания Дергачевского района о бюджете проводятся в соответствии с Решением Собрания Дергачевского муниципального района Саратовской области “О положении о публичных слушаниях” №188-2524 от  11.07.2013г. (в редакции решения №206-2691 от 27.10.2014г. «О внесении изменений и дополнений в Положение о публичных слушаниях в Дергачевском  муниципальном районе Саратовской области».  Жители имеют возможность дать предложения и замечания по проекту решения Собрания  О местном бюджете  Дергачевского муниципального района.  Формы проведения публичных слушаний предполагает письменное обращение, общественное обсуждение на встречах с представителями законодательной и исполнительной власти  Дергачевского муниципального района. </vt:lpstr>
      <vt:lpstr>Общая характеристика Дергачевского района  Площадь Дергачевского района – 4,5 тыс.кв.км. Это самый большой по площади административный район области. В состав Дергачевского района  входят муниципальные образования, определенные Законом Саратовской области «О муниципальных образованиях, входящих в состав Дергачевского муниципального района»:  - со статусом городского поселения – Дергачевское муниципальное образование; - со статусом сельского поселения – Верхазовское, Восточное,  Демьсское, Жадовское, Зерновское, Камышевское, Мирное, Октябрьское,  Орошаемое, Петропавловское, Сафаровское, Советское муниципальные образования.   Численность населения Дергачевского муниципального  района в 2016 году составляет  19 031  чел. </vt:lpstr>
      <vt:lpstr>                                             Состав населения                              Дергачевского муниципального района в 2016 году                                                   </vt:lpstr>
      <vt:lpstr> Основные задачи бюджетной политики  и налоговой политики Дергачевского муниципального района на 2014 – 2016 годы </vt:lpstr>
      <vt:lpstr>Презентация PowerPoint</vt:lpstr>
      <vt:lpstr>Презентация PowerPoint</vt:lpstr>
      <vt:lpstr>Доходы бюджета</vt:lpstr>
      <vt:lpstr>Презентация PowerPoint</vt:lpstr>
      <vt:lpstr>      Основные параметры консолидированного                 бюджета Дергачевского муниципального района  за 2014-2016 года</vt:lpstr>
      <vt:lpstr>      Основные параметры бюджета Дергачевского муниципального района за 2014-2016 года</vt:lpstr>
      <vt:lpstr>Презентация PowerPoint</vt:lpstr>
      <vt:lpstr>Презентация PowerPoint</vt:lpstr>
      <vt:lpstr>Структура доходов в динамике консолидированного бюджета Дергачевского муниципального района</vt:lpstr>
      <vt:lpstr>Презентация PowerPoint</vt:lpstr>
      <vt:lpstr>Презентация PowerPoint</vt:lpstr>
      <vt:lpstr>                Безвозмездные поступления в бюджет Дергачевского муниципального района за 2011-2016 годы</vt:lpstr>
      <vt:lpstr>Презентация PowerPoint</vt:lpstr>
      <vt:lpstr>Презентация PowerPoint</vt:lpstr>
      <vt:lpstr>              Динамика расходов консолидированного бюджета      Дергачевского муниципального района  за  2014-2016 годы (тыс. руб.)  </vt:lpstr>
      <vt:lpstr>                           Структура расходов консолидированного                        бюджета Дергачевского муниципального района                                                   за 2014-2016 годы</vt:lpstr>
      <vt:lpstr>  Структура расходов консолидированного бюджета               Дергачевского муниципального района  за 2014-2016 годы (тыс. руб.)</vt:lpstr>
      <vt:lpstr>              Динамика расходов бюджета  Дергачевского муниципального района  за  2014-2016 годы (тыс. руб.)  </vt:lpstr>
      <vt:lpstr>Презентация PowerPoint</vt:lpstr>
      <vt:lpstr>Презентация PowerPoint</vt:lpstr>
      <vt:lpstr>        Уровень финансирования социальной сферы Дергачевского    муниципального района   (тыс. руб.) </vt:lpstr>
      <vt:lpstr>Структура расходов социальной сферы  Дергачевского муниципального района в  2016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Дергачевского муниципального района в 2014-2016 годах (тыс.руб.) </vt:lpstr>
      <vt:lpstr>Муниципальный долг  Дергачевского муниципального района за 2012-2016 года </vt:lpstr>
      <vt:lpstr>Мероприятия по снижению муниципального долга Дергачевского муниципального района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UPRFIN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Потатуркина Татьяна Андреевна</dc:creator>
  <cp:lastModifiedBy>Korotenkova</cp:lastModifiedBy>
  <cp:revision>806</cp:revision>
  <cp:lastPrinted>2017-04-26T09:53:29Z</cp:lastPrinted>
  <dcterms:created xsi:type="dcterms:W3CDTF">2015-06-01T11:45:15Z</dcterms:created>
  <dcterms:modified xsi:type="dcterms:W3CDTF">2017-04-26T10:40:38Z</dcterms:modified>
</cp:coreProperties>
</file>